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9" r:id="rId2"/>
    <p:sldId id="257" r:id="rId3"/>
    <p:sldId id="276" r:id="rId4"/>
    <p:sldId id="261" r:id="rId5"/>
    <p:sldId id="260" r:id="rId6"/>
    <p:sldId id="299" r:id="rId7"/>
    <p:sldId id="262" r:id="rId8"/>
    <p:sldId id="301" r:id="rId9"/>
    <p:sldId id="300" r:id="rId10"/>
    <p:sldId id="264" r:id="rId11"/>
    <p:sldId id="312" r:id="rId12"/>
    <p:sldId id="265" r:id="rId13"/>
    <p:sldId id="313" r:id="rId14"/>
    <p:sldId id="263" r:id="rId15"/>
    <p:sldId id="297" r:id="rId16"/>
    <p:sldId id="311" r:id="rId17"/>
    <p:sldId id="279" r:id="rId18"/>
    <p:sldId id="304" r:id="rId19"/>
    <p:sldId id="280" r:id="rId20"/>
    <p:sldId id="282" r:id="rId21"/>
    <p:sldId id="281" r:id="rId22"/>
    <p:sldId id="296" r:id="rId23"/>
    <p:sldId id="283" r:id="rId24"/>
    <p:sldId id="284" r:id="rId25"/>
    <p:sldId id="309" r:id="rId26"/>
    <p:sldId id="298" r:id="rId27"/>
    <p:sldId id="295" r:id="rId28"/>
    <p:sldId id="323" r:id="rId29"/>
    <p:sldId id="306" r:id="rId30"/>
    <p:sldId id="303" r:id="rId31"/>
    <p:sldId id="267" r:id="rId32"/>
    <p:sldId id="275" r:id="rId33"/>
    <p:sldId id="287" r:id="rId34"/>
    <p:sldId id="286" r:id="rId35"/>
    <p:sldId id="302" r:id="rId36"/>
    <p:sldId id="307" r:id="rId37"/>
    <p:sldId id="289" r:id="rId38"/>
    <p:sldId id="277" r:id="rId39"/>
    <p:sldId id="290" r:id="rId40"/>
    <p:sldId id="308" r:id="rId41"/>
    <p:sldId id="278" r:id="rId42"/>
    <p:sldId id="314" r:id="rId43"/>
    <p:sldId id="292" r:id="rId44"/>
    <p:sldId id="288" r:id="rId45"/>
    <p:sldId id="316" r:id="rId46"/>
    <p:sldId id="317" r:id="rId47"/>
    <p:sldId id="318" r:id="rId48"/>
    <p:sldId id="321" r:id="rId49"/>
    <p:sldId id="293" r:id="rId50"/>
    <p:sldId id="310" r:id="rId51"/>
    <p:sldId id="319" r:id="rId52"/>
    <p:sldId id="320" r:id="rId53"/>
    <p:sldId id="294" r:id="rId54"/>
    <p:sldId id="258" r:id="rId55"/>
    <p:sldId id="285" r:id="rId56"/>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480" autoAdjust="0"/>
  </p:normalViewPr>
  <p:slideViewPr>
    <p:cSldViewPr>
      <p:cViewPr varScale="1">
        <p:scale>
          <a:sx n="77" d="100"/>
          <a:sy n="77" d="100"/>
        </p:scale>
        <p:origin x="260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ABCADD-78E0-4131-9075-4E7352B7A1A3}" type="datetimeFigureOut">
              <a:rPr lang="hr-HR" smtClean="0"/>
              <a:pPr/>
              <a:t>13.9.2016.</a:t>
            </a:fld>
            <a:endParaRPr lang="hr-HR"/>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522742-343D-44BF-BFDD-9ADF4C8B4C09}"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endParaRPr lang="hr-HR" b="1" dirty="0"/>
          </a:p>
          <a:p>
            <a:r>
              <a:rPr lang="hr-HR" sz="1400" b="1" dirty="0"/>
              <a:t>1832. rođen je Dragutin Antun </a:t>
            </a:r>
            <a:r>
              <a:rPr lang="hr-HR" sz="1400" b="1" dirty="0" err="1"/>
              <a:t>Parčić</a:t>
            </a:r>
            <a:r>
              <a:rPr lang="hr-HR" sz="1400" b="1" dirty="0"/>
              <a:t>. Od ranih nogu osim izvrsnih rezultata u pučkoj</a:t>
            </a:r>
            <a:r>
              <a:rPr lang="hr-HR" sz="1400" b="1" baseline="0" dirty="0"/>
              <a:t> </a:t>
            </a:r>
            <a:r>
              <a:rPr lang="hr-HR" sz="1400" b="1" dirty="0"/>
              <a:t> školi imao je sklonost  dubiti u drvu i otiskivati glagoljska slova. Kao ministrant u župnoj crkvi znao je  otpjevati po koji </a:t>
            </a:r>
            <a:r>
              <a:rPr lang="hr-HR" sz="1400" b="1" dirty="0" err="1"/>
              <a:t>oficij</a:t>
            </a:r>
            <a:r>
              <a:rPr lang="hr-HR" sz="1400" b="1" dirty="0"/>
              <a:t> i upoznao  glagoljicu iz crkvenih knjiga. Sigurno je osjećao duh </a:t>
            </a:r>
            <a:r>
              <a:rPr lang="hr-HR" sz="1400" b="1" baseline="0" dirty="0"/>
              <a:t>višestoljetne povijesti glagoljice i crkvene tradicije  Vrbnika i otoka Krka, ali će na njega isto tako imati utjecaja i intelektualno okruženje s bliskim srodnicima, a povezanost njegove obitelji s njima i njihova skrb razviti će u budućnosti njegovo zanimanje i ljubav osobito  prema glagoljici. </a:t>
            </a:r>
          </a:p>
          <a:p>
            <a:endParaRPr lang="hr-HR" sz="1400" b="1" baseline="0" dirty="0"/>
          </a:p>
          <a:p>
            <a:r>
              <a:rPr lang="hr-HR" sz="1400" b="1" dirty="0"/>
              <a:t>Pučku školu u Vrbniku</a:t>
            </a:r>
            <a:r>
              <a:rPr lang="hr-HR" sz="1400" b="1" baseline="0" dirty="0"/>
              <a:t> </a:t>
            </a:r>
            <a:r>
              <a:rPr lang="hr-HR" sz="1400" b="1" dirty="0"/>
              <a:t>vodio je rođak Petar </a:t>
            </a:r>
            <a:r>
              <a:rPr lang="hr-HR" sz="1400" b="1" dirty="0" err="1"/>
              <a:t>Petris</a:t>
            </a:r>
            <a:r>
              <a:rPr lang="hr-HR" sz="1400" b="1" dirty="0"/>
              <a:t>,</a:t>
            </a:r>
            <a:r>
              <a:rPr lang="hr-HR" sz="1400" b="1" baseline="0" dirty="0"/>
              <a:t> </a:t>
            </a:r>
            <a:r>
              <a:rPr lang="hr-HR" sz="1400" b="1" dirty="0"/>
              <a:t>kasnije je bio kanonik i ravnatelj Glavne škole u Krku. (</a:t>
            </a:r>
            <a:r>
              <a:rPr lang="hr-HR" sz="1400" b="1" dirty="0" err="1"/>
              <a:t>Hauptschulle</a:t>
            </a:r>
            <a:r>
              <a:rPr lang="hr-HR" sz="1400" b="1" dirty="0"/>
              <a:t>, Capo </a:t>
            </a:r>
            <a:r>
              <a:rPr lang="hr-HR" sz="1400" b="1" dirty="0" err="1"/>
              <a:t>scuola</a:t>
            </a:r>
            <a:r>
              <a:rPr lang="hr-HR" sz="1400" b="1" dirty="0"/>
              <a:t>) . N</a:t>
            </a:r>
            <a:r>
              <a:rPr lang="hr-HR" sz="1400" b="1" baseline="0" dirty="0"/>
              <a:t>akon završene početne pučke škole u Vrbniku rođak Roman Gršković tada  predstojnik samostana trećoredaca sv. Marije vodi ga je u  franjevački samostan u </a:t>
            </a:r>
            <a:r>
              <a:rPr lang="hr-HR" sz="1400" b="1" baseline="0" dirty="0" err="1"/>
              <a:t>Glavotoku</a:t>
            </a:r>
            <a:r>
              <a:rPr lang="hr-HR" sz="1400" b="1" baseline="0" dirty="0"/>
              <a:t>.</a:t>
            </a:r>
            <a:r>
              <a:rPr lang="hr-HR" sz="1400" b="1" dirty="0"/>
              <a:t> </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a:t>
            </a:fld>
            <a:endParaRPr lang="hr-HR"/>
          </a:p>
        </p:txBody>
      </p:sp>
    </p:spTree>
    <p:extLst>
      <p:ext uri="{BB962C8B-B14F-4D97-AF65-F5344CB8AC3E}">
        <p14:creationId xmlns:p14="http://schemas.microsoft.com/office/powerpoint/2010/main" val="1472452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lnSpcReduction="10000"/>
          </a:bodyPr>
          <a:lstStyle/>
          <a:p>
            <a:endParaRPr lang="hr-HR" dirty="0"/>
          </a:p>
          <a:p>
            <a:r>
              <a:rPr lang="hr-HR" b="1" dirty="0"/>
              <a:t>Nakon što je  u </a:t>
            </a:r>
            <a:r>
              <a:rPr lang="hr-HR" b="1" dirty="0" err="1"/>
              <a:t>Glavotoku</a:t>
            </a:r>
            <a:r>
              <a:rPr lang="hr-HR" b="1" dirty="0"/>
              <a:t>, obukao  redovnički habit  u jesen iste godine jedanaestogodišnjak</a:t>
            </a:r>
            <a:r>
              <a:rPr lang="hr-HR" b="1" baseline="0" dirty="0"/>
              <a:t> Dragutin Antun dolazi u Zadar i nastavlja </a:t>
            </a:r>
            <a:r>
              <a:rPr lang="hr-HR" b="1" dirty="0"/>
              <a:t> školovanje u Zadarskoj gimnaziji, koja je tada imala šest razreda. Tijekom </a:t>
            </a:r>
            <a:r>
              <a:rPr lang="hr-HR" b="1" dirty="0" err="1"/>
              <a:t>Parčićeva</a:t>
            </a:r>
            <a:r>
              <a:rPr lang="hr-HR" b="1" dirty="0"/>
              <a:t> školovanja, reformom školstva 1848/49. godine, Gimnazija je spojena sa dvogodišnjim </a:t>
            </a:r>
            <a:r>
              <a:rPr lang="hr-HR" b="1" dirty="0" err="1"/>
              <a:t>Licejem</a:t>
            </a:r>
            <a:r>
              <a:rPr lang="hr-HR" b="1" dirty="0"/>
              <a:t> u jedinstvenu obrazovnu ustanovu od osam razreda. Zadnja četiri razreda nazivala su se Višom gimnazijom. U Zadru </a:t>
            </a:r>
            <a:r>
              <a:rPr lang="hr-HR" b="1" dirty="0" err="1"/>
              <a:t>Parčić</a:t>
            </a:r>
            <a:r>
              <a:rPr lang="hr-HR" b="1" dirty="0"/>
              <a:t> živi u glagoljaškom samostanu sv. Mihovila sve do 1854. godine. Upisuje studij bogoslovije u  zadarskom Bogoslovnom sjemeništu Zmajević 1851. godine. (Centralno bogoslovno</a:t>
            </a:r>
            <a:r>
              <a:rPr lang="hr-HR" b="1" baseline="0" dirty="0"/>
              <a:t> sjemenište vjerojatno je ostalo ime jer je Sjemenište Zmajević ugašeno 1821.).</a:t>
            </a:r>
            <a:r>
              <a:rPr lang="hr-HR" b="1" dirty="0"/>
              <a:t> </a:t>
            </a:r>
          </a:p>
          <a:p>
            <a:r>
              <a:rPr lang="hr-HR" b="1" dirty="0"/>
              <a:t>U samostanu  je  zajedno sa profesorom Benediktom Mihaljevićem,</a:t>
            </a:r>
            <a:r>
              <a:rPr lang="hr-HR" b="1" baseline="0" dirty="0"/>
              <a:t> </a:t>
            </a:r>
            <a:r>
              <a:rPr lang="hr-HR" b="1" dirty="0"/>
              <a:t>koji</a:t>
            </a:r>
            <a:r>
              <a:rPr lang="hr-HR" b="1" baseline="0" dirty="0"/>
              <a:t> mu prenosi s</a:t>
            </a:r>
            <a:r>
              <a:rPr lang="hr-HR" b="1" dirty="0"/>
              <a:t>voja</a:t>
            </a:r>
            <a:r>
              <a:rPr lang="hr-HR" b="1" baseline="0" dirty="0"/>
              <a:t> </a:t>
            </a:r>
            <a:r>
              <a:rPr lang="hr-HR" b="1" dirty="0"/>
              <a:t>znanja o staroslavenskom jeziku kao i Ivanu </a:t>
            </a:r>
            <a:r>
              <a:rPr lang="hr-HR" b="1" dirty="0" err="1"/>
              <a:t>Berčiću</a:t>
            </a:r>
            <a:r>
              <a:rPr lang="hr-HR" b="1" dirty="0"/>
              <a:t>, i drugim zadarskim glagoljašima. </a:t>
            </a:r>
          </a:p>
          <a:p>
            <a:endParaRPr lang="hr-HR" dirty="0"/>
          </a:p>
          <a:p>
            <a:r>
              <a:rPr lang="hr-HR" dirty="0"/>
              <a:t>U Krku je 15. kolovoza 1768. rođen Benedikt Mihaljević, svećenik i profesor. Školovao se u Kopru, </a:t>
            </a:r>
            <a:r>
              <a:rPr lang="hr-HR" dirty="0" err="1"/>
              <a:t>Bologni</a:t>
            </a:r>
            <a:r>
              <a:rPr lang="hr-HR" dirty="0"/>
              <a:t> i </a:t>
            </a:r>
            <a:r>
              <a:rPr lang="hr-HR" dirty="0" err="1"/>
              <a:t>Ceseni</a:t>
            </a:r>
            <a:r>
              <a:rPr lang="hr-HR" dirty="0"/>
              <a:t>. Za svećenika je zaređen 8. lipnja 1791. u </a:t>
            </a:r>
            <a:r>
              <a:rPr lang="hr-HR" dirty="0" err="1"/>
              <a:t>Glavotoku</a:t>
            </a:r>
            <a:r>
              <a:rPr lang="hr-HR" dirty="0"/>
              <a:t> i bio je franjevac </a:t>
            </a:r>
            <a:r>
              <a:rPr lang="hr-HR" dirty="0" err="1"/>
              <a:t>trećeredac</a:t>
            </a:r>
            <a:r>
              <a:rPr lang="hr-HR" dirty="0"/>
              <a:t>. Službu je započeo kao lektor filozofije u </a:t>
            </a:r>
            <a:r>
              <a:rPr lang="hr-HR" dirty="0" err="1"/>
              <a:t>Ceseni</a:t>
            </a:r>
            <a:r>
              <a:rPr lang="hr-HR" dirty="0"/>
              <a:t>, a od 1806. djeluje kao profesor u Zadru. Na zadarskom liceju predavao je crkvenu povijest, te na gimnaziji gramatiku, a potom grčki i latinski jezik, teologiju i povijest (1814.-1823.). Bio je profesor pokrajinskog hrvatskog sjemeništa Zmajević i pokrajinskog latinskog bogoslovnog sjemeništa. Predavao je staroslavenski i hrvatski jezik. Napisao je »Gramatiku </a:t>
            </a:r>
            <a:r>
              <a:rPr lang="hr-HR" dirty="0" err="1"/>
              <a:t>slovinsku</a:t>
            </a:r>
            <a:r>
              <a:rPr lang="hr-HR" dirty="0"/>
              <a:t> ili glagoljsku«, a bio je sudski tumač za glagoljske i </a:t>
            </a:r>
            <a:r>
              <a:rPr lang="hr-HR" dirty="0" err="1"/>
              <a:t>ćirilićne</a:t>
            </a:r>
            <a:r>
              <a:rPr lang="hr-HR" dirty="0"/>
              <a:t> isprave. Među inim bio je i član odbora za preinaku knjiga za pučke škole i provincijal franjevaca </a:t>
            </a:r>
            <a:r>
              <a:rPr lang="hr-HR" dirty="0" err="1"/>
              <a:t>trećeredaca</a:t>
            </a:r>
            <a:r>
              <a:rPr lang="hr-HR" dirty="0"/>
              <a:t>. Umro je 21. siječnja 1855. u Zadru.</a:t>
            </a:r>
          </a:p>
          <a:p>
            <a:endParaRPr lang="hr-HR" dirty="0"/>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10</a:t>
            </a:fld>
            <a:endParaRPr lang="hr-HR"/>
          </a:p>
        </p:txBody>
      </p:sp>
    </p:spTree>
    <p:extLst>
      <p:ext uri="{BB962C8B-B14F-4D97-AF65-F5344CB8AC3E}">
        <p14:creationId xmlns:p14="http://schemas.microsoft.com/office/powerpoint/2010/main" val="1728297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Crkva sv. Mihovila spominje se prvi put 1150. kao jedna od više zbornih crkava u gradu, a franjevci trećoredci – glagoljaši se  prvi put spominju 1387.  u samostanu sv. Ivana Krstitelja na </a:t>
            </a:r>
            <a:r>
              <a:rPr lang="hr-HR" b="1" dirty="0" err="1"/>
              <a:t>Polačišću</a:t>
            </a:r>
            <a:r>
              <a:rPr lang="hr-HR" b="1" dirty="0"/>
              <a:t>, u dnu gradske uvale, taj je pak samostan srušen 1537. po odluci gradskih vlasti zbog nadiruće turske opasnosti.</a:t>
            </a:r>
            <a:r>
              <a:rPr lang="hr-HR" b="1" baseline="0" dirty="0"/>
              <a:t> Nakon toga su o</a:t>
            </a:r>
            <a:r>
              <a:rPr lang="hr-HR" b="1" dirty="0"/>
              <a:t>d 1541. do 1806.,franjevci</a:t>
            </a:r>
            <a:r>
              <a:rPr lang="hr-HR" b="1" baseline="0" dirty="0"/>
              <a:t> trećoredci u novoizgrađenom </a:t>
            </a:r>
            <a:r>
              <a:rPr lang="hr-HR" b="1" dirty="0"/>
              <a:t> samostanu  sv. Ivana Krstitelja iz kojega 1818. prelaze u samostan sv. Mihovila.</a:t>
            </a:r>
          </a:p>
          <a:p>
            <a:r>
              <a:rPr lang="hr-HR" dirty="0"/>
              <a:t>Bila je dugo i župna crkva i sjedište mnogih bratovština (Gospe od </a:t>
            </a:r>
            <a:r>
              <a:rPr lang="hr-HR" dirty="0" err="1"/>
              <a:t>Sniga</a:t>
            </a:r>
            <a:r>
              <a:rPr lang="hr-HR" dirty="0"/>
              <a:t> i drugih). Od sačuvanih umjetnina najvrjednije je veliko slikano raspelo iz 13. stoljeća. Osnovni </a:t>
            </a:r>
            <a:r>
              <a:rPr lang="hr-HR" dirty="0" err="1"/>
              <a:t>apostolat</a:t>
            </a:r>
            <a:r>
              <a:rPr lang="hr-HR" dirty="0"/>
              <a:t> redovnika je ispovijedanje vjernika i može se reći da je crkva sv. Mihovila središnja i najveća ispovjedaonica Zadarske nadbiskupije. U samostanu danas živi i radi pet redovnika.</a:t>
            </a:r>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11</a:t>
            </a:fld>
            <a:endParaRPr lang="hr-HR"/>
          </a:p>
        </p:txBody>
      </p:sp>
    </p:spTree>
    <p:extLst>
      <p:ext uri="{BB962C8B-B14F-4D97-AF65-F5344CB8AC3E}">
        <p14:creationId xmlns:p14="http://schemas.microsoft.com/office/powerpoint/2010/main" val="606377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b="1" dirty="0"/>
              <a:t>Vrlo važna osoba koja </a:t>
            </a:r>
            <a:r>
              <a:rPr lang="hr-HR" b="1" dirty="0" err="1"/>
              <a:t>Parčića</a:t>
            </a:r>
            <a:r>
              <a:rPr lang="hr-HR" b="1" dirty="0"/>
              <a:t>  usmjerava u životu je Ivan </a:t>
            </a:r>
            <a:r>
              <a:rPr lang="hr-HR" b="1" dirty="0" err="1"/>
              <a:t>Berčić</a:t>
            </a:r>
            <a:r>
              <a:rPr lang="hr-HR" b="1" dirty="0"/>
              <a:t> svećenik, glagoljaš istaknuti filolog.</a:t>
            </a:r>
            <a:r>
              <a:rPr lang="hr-HR" b="1" baseline="0" dirty="0"/>
              <a:t> </a:t>
            </a:r>
            <a:r>
              <a:rPr lang="hr-HR" b="1" dirty="0"/>
              <a:t> U Zadru s njim blisko surađuje, jer ih povezuje</a:t>
            </a:r>
            <a:r>
              <a:rPr lang="hr-HR" b="1" baseline="0" dirty="0"/>
              <a:t> zajednička </a:t>
            </a:r>
            <a:r>
              <a:rPr lang="hr-HR" b="1" dirty="0"/>
              <a:t> želja prema obnovi glagoljaškoga bogoslužja i istraživanje hrvatsko glagoljske baštine.</a:t>
            </a:r>
            <a:r>
              <a:rPr lang="hr-HR" dirty="0"/>
              <a:t>  </a:t>
            </a:r>
          </a:p>
          <a:p>
            <a:r>
              <a:rPr lang="hr-HR" b="1" dirty="0" err="1"/>
              <a:t>Berčićev</a:t>
            </a:r>
            <a:r>
              <a:rPr lang="hr-HR" b="1" dirty="0"/>
              <a:t> filološki rad uklapa se u opća nastojanja narodnoga preporoda u Dalmaciji, a usmjeren je prema obnovi slavenskoga bogoslužja i istraživanju hrvatsko glagoljske baštine.</a:t>
            </a:r>
          </a:p>
          <a:p>
            <a:endParaRPr lang="hr-HR" b="0" dirty="0"/>
          </a:p>
          <a:p>
            <a:r>
              <a:rPr lang="hr-HR" b="0" dirty="0"/>
              <a:t>Ivan </a:t>
            </a:r>
            <a:r>
              <a:rPr lang="hr-HR" b="0" dirty="0" err="1"/>
              <a:t>Berčić</a:t>
            </a:r>
            <a:r>
              <a:rPr lang="hr-HR" b="0" dirty="0"/>
              <a:t> zauzima posebno mjesto  u radu na obnovi glagoljaštva u Dalmaciji. Preuzima  katedru staroslavenskog i hrvatskog jezika na zadarskoj bogosloviji nakon smrti Benedikta Mihaljevića 1855. i razvio se u velikog stručnjaka staroslavenskog jezika i književnosti. </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12</a:t>
            </a:fld>
            <a:endParaRPr lang="hr-HR"/>
          </a:p>
        </p:txBody>
      </p:sp>
    </p:spTree>
    <p:extLst>
      <p:ext uri="{BB962C8B-B14F-4D97-AF65-F5344CB8AC3E}">
        <p14:creationId xmlns:p14="http://schemas.microsoft.com/office/powerpoint/2010/main" val="2313169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92500" lnSpcReduction="20000"/>
          </a:bodyPr>
          <a:lstStyle/>
          <a:p>
            <a:r>
              <a:rPr lang="hr-HR" b="1" dirty="0" err="1"/>
              <a:t>Istraživajući</a:t>
            </a:r>
            <a:r>
              <a:rPr lang="hr-HR" b="1" dirty="0"/>
              <a:t> glagoljicu  </a:t>
            </a:r>
            <a:r>
              <a:rPr lang="hr-HR" b="1" dirty="0" err="1"/>
              <a:t>Berčić</a:t>
            </a:r>
            <a:r>
              <a:rPr lang="hr-HR" b="1" dirty="0"/>
              <a:t> potiče i  druge na istraživanje, pa ga je Vatroslav Jagić naziva uskrisiteljem glagoljice u Dalmaciji. U  filologiju XIX stoljeća uveo je  hrvatsku uglastu glagoljicu u svom djelu </a:t>
            </a:r>
            <a:r>
              <a:rPr lang="hr-HR" b="1" dirty="0" err="1"/>
              <a:t>Chrestomatia</a:t>
            </a:r>
            <a:r>
              <a:rPr lang="hr-HR" b="1" dirty="0"/>
              <a:t> u kojem su uz tekstove na obloj doneseni i tekstovi na hrvatskoj uglatoj glagoljici.  Njezino je drugo  izdanje Čitanka </a:t>
            </a:r>
            <a:r>
              <a:rPr lang="hr-HR" b="1" dirty="0" err="1"/>
              <a:t>staroslovenskoga</a:t>
            </a:r>
            <a:r>
              <a:rPr lang="hr-HR" b="1" dirty="0"/>
              <a:t> jezika  izašlo u Pragu.  </a:t>
            </a:r>
          </a:p>
          <a:p>
            <a:r>
              <a:rPr lang="hr-HR" b="1" dirty="0"/>
              <a:t>Za svoje učenike je priredio Bukvar </a:t>
            </a:r>
            <a:r>
              <a:rPr lang="hr-HR" b="1" dirty="0" err="1"/>
              <a:t>staroslovenskoga</a:t>
            </a:r>
            <a:r>
              <a:rPr lang="hr-HR" b="1" dirty="0"/>
              <a:t> jezika u kojemu su se nalazile upute za pravilno čitanje </a:t>
            </a:r>
            <a:r>
              <a:rPr lang="hr-HR" b="1" dirty="0" err="1"/>
              <a:t>istočnoslaveniziranih</a:t>
            </a:r>
            <a:r>
              <a:rPr lang="hr-HR" b="1" dirty="0"/>
              <a:t> tekstova u skladu s hrvatskim crkvenoslavenskim knjigama  i  dodatak Glagoljska i bosanska rukopisna azbuka u kojemu je dao iscrpan pregled varijanata pojedinih slova kako su se pojavljivali u rukopisima od XV. do XIX. st. </a:t>
            </a:r>
          </a:p>
          <a:p>
            <a:endParaRPr lang="hr-HR" b="1" dirty="0"/>
          </a:p>
          <a:p>
            <a:r>
              <a:rPr lang="hr-HR" b="1" dirty="0"/>
              <a:t>Posljednje tekstove   </a:t>
            </a:r>
            <a:r>
              <a:rPr lang="hr-HR" b="1" dirty="0" err="1"/>
              <a:t>istočnoslaveniziranog</a:t>
            </a:r>
            <a:r>
              <a:rPr lang="hr-HR" b="1" dirty="0"/>
              <a:t> </a:t>
            </a:r>
            <a:r>
              <a:rPr lang="hr-HR" b="1" dirty="0" err="1"/>
              <a:t>Karamanova</a:t>
            </a:r>
            <a:r>
              <a:rPr lang="hr-HR" b="1" dirty="0"/>
              <a:t> misala iz 1741. i brevijara iz 1791. priredio je</a:t>
            </a:r>
            <a:r>
              <a:rPr lang="hr-HR" b="1" baseline="0" dirty="0"/>
              <a:t> </a:t>
            </a:r>
            <a:r>
              <a:rPr lang="hr-HR" b="1" dirty="0"/>
              <a:t>u obnovljenom hrvatskom crkvenoslavenskom jeziku.</a:t>
            </a:r>
          </a:p>
          <a:p>
            <a:r>
              <a:rPr lang="hr-HR" b="1" dirty="0"/>
              <a:t>Nastojao je prema hrvatsko glagoljskim tekstovima izdati staroslavensku Bibliju kao (Ulomci Svetoga pisma).</a:t>
            </a:r>
          </a:p>
          <a:p>
            <a:endParaRPr lang="hr-HR" b="1" dirty="0"/>
          </a:p>
          <a:p>
            <a:r>
              <a:rPr lang="hr-HR" b="1" dirty="0" err="1"/>
              <a:t>Parčić</a:t>
            </a:r>
            <a:r>
              <a:rPr lang="hr-HR" b="1" dirty="0"/>
              <a:t> mu je zdušno pomagao u pripremi </a:t>
            </a:r>
            <a:r>
              <a:rPr lang="hr-HR" b="1" dirty="0" err="1"/>
              <a:t>Chrestomathiae</a:t>
            </a:r>
            <a:r>
              <a:rPr lang="hr-HR" b="1" dirty="0"/>
              <a:t>,</a:t>
            </a:r>
            <a:r>
              <a:rPr lang="hr-HR" b="1" baseline="0" dirty="0"/>
              <a:t> </a:t>
            </a:r>
            <a:r>
              <a:rPr lang="hr-HR" dirty="0"/>
              <a:t> </a:t>
            </a:r>
            <a:r>
              <a:rPr lang="hr-HR" b="1" dirty="0"/>
              <a:t>a posebno u pripremi odlomaka vrbničkih glagoljskih misala</a:t>
            </a:r>
            <a:r>
              <a:rPr lang="hr-HR" dirty="0"/>
              <a:t>. </a:t>
            </a:r>
            <a:r>
              <a:rPr lang="hr-HR" b="1" dirty="0"/>
              <a:t>Zbog čega mu se </a:t>
            </a:r>
            <a:r>
              <a:rPr lang="hr-HR" b="1" dirty="0" err="1"/>
              <a:t>Berčić</a:t>
            </a:r>
            <a:r>
              <a:rPr lang="hr-HR" b="1" baseline="0" dirty="0"/>
              <a:t> </a:t>
            </a:r>
            <a:r>
              <a:rPr lang="hr-HR" b="1" dirty="0"/>
              <a:t>vrlo laskavim riječima, zahvalio u svom predgovoru u navedenome djelu. Isto tako je</a:t>
            </a:r>
            <a:r>
              <a:rPr lang="hr-HR" b="1" baseline="0" dirty="0"/>
              <a:t> </a:t>
            </a:r>
            <a:r>
              <a:rPr lang="hr-HR" b="1" dirty="0"/>
              <a:t>mladi  </a:t>
            </a:r>
            <a:r>
              <a:rPr lang="hr-HR" b="1" dirty="0" err="1"/>
              <a:t>Parčić</a:t>
            </a:r>
            <a:r>
              <a:rPr lang="hr-HR" b="1" dirty="0"/>
              <a:t> </a:t>
            </a:r>
            <a:r>
              <a:rPr lang="hr-HR" b="1" dirty="0" err="1"/>
              <a:t>Berčiću</a:t>
            </a:r>
            <a:r>
              <a:rPr lang="hr-HR" b="1" dirty="0"/>
              <a:t> pomogao u prikupljanju i priređivanju građe za njegove tri knjige Ulomci sv. Pisma. Suradnja se nastavila i nakon što je </a:t>
            </a:r>
            <a:r>
              <a:rPr lang="hr-HR" b="1" dirty="0" err="1"/>
              <a:t>Parčić</a:t>
            </a:r>
            <a:r>
              <a:rPr lang="hr-HR" b="1" dirty="0"/>
              <a:t> otišao iz Zadra, sve do </a:t>
            </a:r>
            <a:r>
              <a:rPr lang="hr-HR" b="1" dirty="0" err="1"/>
              <a:t>Berčićeve</a:t>
            </a:r>
            <a:r>
              <a:rPr lang="hr-HR" b="1" dirty="0"/>
              <a:t> iznenadne i prerane smrti 1870. godine.  </a:t>
            </a:r>
          </a:p>
          <a:p>
            <a:endParaRPr lang="hr-HR" b="1" dirty="0"/>
          </a:p>
          <a:p>
            <a:r>
              <a:rPr lang="hr-HR" b="1" dirty="0"/>
              <a:t>Priznanje njegovu radu uslijedit će dva desetljeća kasnije, 1887., kada se u Spomenici sastavljenoj po nalogu Dalmatinskog sabora za njega kaže: “pod ovakvim strukovnjacima mlado svećenstvo nauči staroslavenski jezik i glagoljsko pismo te se izvrsni bogoslovci dali rediti na glagoljsku misu i tim glagoljici podigoše ugled i kod naroda uzbudiše starinsku ljubav za glagoljicu”. </a:t>
            </a:r>
            <a:r>
              <a:rPr lang="hr-HR" b="1" dirty="0" err="1"/>
              <a:t>Berčić</a:t>
            </a:r>
            <a:r>
              <a:rPr lang="hr-HR" b="1" dirty="0"/>
              <a:t> je doista udahnuo novi život hrvatskoj glagoljskoj baštini u Dalmaciji i time starost i bogatstvo hrvatske pismenosti i kulture suprotstavio tada raširenim i isticanim predrasudama o superiornosti talijanske kulture, ljepoti talijanskog jezika i sl. </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13</a:t>
            </a:fld>
            <a:endParaRPr lang="hr-HR"/>
          </a:p>
        </p:txBody>
      </p:sp>
    </p:spTree>
    <p:extLst>
      <p:ext uri="{BB962C8B-B14F-4D97-AF65-F5344CB8AC3E}">
        <p14:creationId xmlns:p14="http://schemas.microsoft.com/office/powerpoint/2010/main" val="4253475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55000" lnSpcReduction="20000"/>
          </a:bodyPr>
          <a:lstStyle/>
          <a:p>
            <a:r>
              <a:rPr lang="hr-HR" b="1" dirty="0"/>
              <a:t>Da bismo razumjeli</a:t>
            </a:r>
            <a:r>
              <a:rPr lang="hr-HR" b="1" baseline="0" dirty="0"/>
              <a:t> potrebu  pisanja i izdavanja </a:t>
            </a:r>
            <a:r>
              <a:rPr lang="hr-HR" b="1" baseline="0" dirty="0" err="1"/>
              <a:t>Parčićevih</a:t>
            </a:r>
            <a:r>
              <a:rPr lang="hr-HR" b="1" baseline="0" dirty="0"/>
              <a:t> rječnika nešto o p</a:t>
            </a:r>
            <a:r>
              <a:rPr lang="hr-HR" b="1" dirty="0"/>
              <a:t>rilikama</a:t>
            </a:r>
            <a:r>
              <a:rPr lang="hr-HR" b="1" baseline="0" dirty="0"/>
              <a:t> </a:t>
            </a:r>
            <a:r>
              <a:rPr lang="hr-HR" b="1" dirty="0"/>
              <a:t> u Zadru u  vrijeme Hrvatskoga preporoda.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U </a:t>
            </a:r>
            <a:r>
              <a:rPr lang="hr-HR" b="1" dirty="0" err="1"/>
              <a:t>Parčićevo</a:t>
            </a:r>
            <a:r>
              <a:rPr lang="hr-HR" b="1" dirty="0"/>
              <a:t> se doba u Dalmaciji i u Istri govorilo i pisalo talijanskim jezikom, a takve su bile i škole i javna uprava. Reakcionarnim austrijskim vlastima nije odgovaralo školovanje na narodnom hrvatskom jeziku  te je nastavni jezik i dalje bio talijanski. Kao posljedica toga, čak su i vođe narodnog pokreta bili odgojeni u talijanskim školama i nedovoljno poznavali svoj materinji jezik. Osjećala se velika potreba za izdavanjem hrvatsko-talijanskog i talijansko-hrvatskog rječnika, a </a:t>
            </a:r>
            <a:r>
              <a:rPr lang="hr-HR" b="1" dirty="0" err="1"/>
              <a:t>Parčić</a:t>
            </a:r>
            <a:r>
              <a:rPr lang="hr-HR" b="1" dirty="0"/>
              <a:t> je doprinio toj potrebi jer je godine 1858. u Zadru  objavio </a:t>
            </a:r>
            <a:r>
              <a:rPr lang="hr-HR" b="1" dirty="0" err="1"/>
              <a:t>Riečnik</a:t>
            </a:r>
            <a:r>
              <a:rPr lang="hr-HR" b="1" dirty="0"/>
              <a:t> ilirsko-</a:t>
            </a:r>
            <a:r>
              <a:rPr lang="hr-HR" b="1" dirty="0" err="1"/>
              <a:t>talianski</a:t>
            </a:r>
            <a:r>
              <a:rPr lang="hr-HR" b="1" dirty="0"/>
              <a:t> (izdanje Petra </a:t>
            </a:r>
            <a:r>
              <a:rPr lang="hr-HR" b="1" dirty="0" err="1"/>
              <a:t>Abdelića</a:t>
            </a:r>
            <a:r>
              <a:rPr lang="hr-HR" b="1" dirty="0"/>
              <a:t>), koji je u veoma kratko vrijeme bio rasprodan.</a:t>
            </a:r>
          </a:p>
          <a:p>
            <a:endParaRPr lang="hr-HR" b="1" dirty="0"/>
          </a:p>
          <a:p>
            <a:r>
              <a:rPr lang="hr-HR" b="1" dirty="0"/>
              <a:t>1848. Godine bečka je vlada odlučila  da se u pučkim osnovnim školama nastava izvodi na hrvatskome jeziku, ali se odluka  sporo provodila a jedan od razloga bio je nedostatak učitelja koji bi poučavali na narodnom jeziku. Gimnazije su spojene sa licejima, ali je nastavni jezik i dalje bio talijanski, osim u Sinju.  Tih godina dolazi do buđenja nacionalne svijesti U Dalmaciji i  hrvatski opredijeljeni intelektualci zahtijevaju uvođenje hrvatskoga jezika  u srednje škole i gimnazije.  Osnivanjem Dalmatinskog sabora sa sjedištem u Zadru  pojačava se borba za hrvatski jezik kako u školstvu tako i u sudstvu, upravi i drugdje. </a:t>
            </a:r>
          </a:p>
          <a:p>
            <a:endParaRPr lang="hr-HR" b="1" dirty="0"/>
          </a:p>
          <a:p>
            <a:r>
              <a:rPr lang="hr-HR" b="1" dirty="0"/>
              <a:t>Evo nekoliko nositelja narodnog</a:t>
            </a:r>
            <a:r>
              <a:rPr lang="hr-HR" b="1" baseline="0" dirty="0"/>
              <a:t> preporoda u doba </a:t>
            </a:r>
            <a:r>
              <a:rPr lang="hr-HR" b="1" baseline="0" dirty="0" err="1"/>
              <a:t>Parčića</a:t>
            </a:r>
            <a:r>
              <a:rPr lang="hr-HR" b="1" baseline="0" dirty="0"/>
              <a:t>  i njihove borbe za svoj jezik.</a:t>
            </a:r>
            <a:endParaRPr lang="hr-HR" b="1" dirty="0"/>
          </a:p>
          <a:p>
            <a:endParaRPr lang="hr-HR" dirty="0"/>
          </a:p>
          <a:p>
            <a:r>
              <a:rPr lang="hr-HR" dirty="0"/>
              <a:t>Ante </a:t>
            </a:r>
            <a:r>
              <a:rPr lang="hr-HR" dirty="0" err="1"/>
              <a:t>Kuzmanić</a:t>
            </a:r>
            <a:r>
              <a:rPr lang="hr-HR" dirty="0"/>
              <a:t> </a:t>
            </a:r>
            <a:br>
              <a:rPr lang="hr-HR" dirty="0"/>
            </a:br>
            <a:r>
              <a:rPr lang="hr-HR" dirty="0"/>
              <a:t>(Split ,12 lipnja 1807. - Zadar,10.prosinca 1879.(</a:t>
            </a:r>
            <a:r>
              <a:rPr lang="hr-HR" dirty="0" err="1"/>
              <a:t>Galevac</a:t>
            </a:r>
            <a:r>
              <a:rPr lang="hr-HR" dirty="0"/>
              <a:t> Školjić)</a:t>
            </a:r>
          </a:p>
          <a:p>
            <a:r>
              <a:rPr lang="hr-HR" dirty="0"/>
              <a:t>Publicist , narodni tribun, nepomirljiv borac protiv </a:t>
            </a:r>
            <a:r>
              <a:rPr lang="hr-HR" dirty="0" err="1"/>
              <a:t>tuđinštine</a:t>
            </a:r>
            <a:r>
              <a:rPr lang="hr-HR" dirty="0"/>
              <a:t>, njemačkog i talijanskog utjecaja u Dalmaciji, ustrajni pobornik hrvatske ikavice, zagovornik dalmatinskoga </a:t>
            </a:r>
            <a:r>
              <a:rPr lang="hr-HR" dirty="0" err="1"/>
              <a:t>separatizmai</a:t>
            </a:r>
            <a:r>
              <a:rPr lang="hr-HR" dirty="0"/>
              <a:t> regionalizma. U splitskome sjemeništu zarana se ističe kao </a:t>
            </a:r>
            <a:r>
              <a:rPr lang="hr-HR" dirty="0" err="1"/>
              <a:t>izvrtsan</a:t>
            </a:r>
            <a:r>
              <a:rPr lang="hr-HR" dirty="0"/>
              <a:t> učenik. Studirao je medicinu u Beču 1831. stječe diplomu magistra </a:t>
            </a:r>
            <a:r>
              <a:rPr lang="hr-HR" dirty="0" err="1"/>
              <a:t>vidarstva</a:t>
            </a:r>
            <a:r>
              <a:rPr lang="hr-HR" dirty="0"/>
              <a:t> i primaljstva.1832. radi u Imotskom. Od 1834., kada je imenovan profesorom  primaljstva na zadarskoj “</a:t>
            </a:r>
            <a:r>
              <a:rPr lang="hr-HR" dirty="0" err="1"/>
              <a:t>babičkoj</a:t>
            </a:r>
            <a:r>
              <a:rPr lang="hr-HR" dirty="0"/>
              <a:t> školi”, do smrti živi u Zadru.</a:t>
            </a:r>
          </a:p>
          <a:p>
            <a:r>
              <a:rPr lang="hr-HR" dirty="0"/>
              <a:t> Brača </a:t>
            </a:r>
            <a:r>
              <a:rPr lang="hr-HR" dirty="0" err="1"/>
              <a:t>Battara</a:t>
            </a:r>
            <a:r>
              <a:rPr lang="hr-HR" dirty="0"/>
              <a:t> tiskara </a:t>
            </a:r>
          </a:p>
          <a:p>
            <a:r>
              <a:rPr lang="hr-HR" dirty="0"/>
              <a:t>Prvi književni list u Dalmaciji na hrvatskome jeziku , i to u vrijeme kada je sva dalmatinska inteligencija odgajana u talijanskome duhu.</a:t>
            </a:r>
          </a:p>
          <a:p>
            <a:r>
              <a:rPr lang="hr-HR" dirty="0"/>
              <a:t>U tome znamenitu listu razvio je </a:t>
            </a:r>
            <a:r>
              <a:rPr lang="hr-HR" dirty="0" err="1"/>
              <a:t>Kuzmanić</a:t>
            </a:r>
            <a:r>
              <a:rPr lang="hr-HR" dirty="0"/>
              <a:t> plodnu publicističku i enciklopedijsku djelatnost, objavljujući mnogobrojne članke iz raznovrsnih područja, kojima jedina svrha  bijaše prosvjetiteljska  </a:t>
            </a:r>
          </a:p>
          <a:p>
            <a:endParaRPr lang="hr-HR" dirty="0"/>
          </a:p>
          <a:p>
            <a:r>
              <a:rPr lang="hr-HR" dirty="0"/>
              <a:t>“</a:t>
            </a:r>
            <a:r>
              <a:rPr lang="hr-HR" dirty="0" err="1"/>
              <a:t>Kuzmanić</a:t>
            </a:r>
            <a:r>
              <a:rPr lang="hr-HR" dirty="0"/>
              <a:t> je jedan od najstarijih  muževa, koji u ovom vijeku </a:t>
            </a:r>
            <a:r>
              <a:rPr lang="hr-HR" dirty="0" err="1"/>
              <a:t>ćutiše</a:t>
            </a:r>
            <a:r>
              <a:rPr lang="hr-HR" dirty="0"/>
              <a:t> i izjaviše perom i </a:t>
            </a:r>
            <a:r>
              <a:rPr lang="hr-HR" dirty="0" err="1"/>
              <a:t>riečju</a:t>
            </a:r>
            <a:r>
              <a:rPr lang="hr-HR" dirty="0"/>
              <a:t>, živu svoju ljubav za hrvatski narod i njegov jezik. U ono tamno doba , kada je hrvatsko slovo bilo prezirano, ili sasvim zanemareno....</a:t>
            </a:r>
            <a:r>
              <a:rPr lang="hr-HR" dirty="0" err="1"/>
              <a:t>Kuzmanić</a:t>
            </a:r>
            <a:r>
              <a:rPr lang="hr-HR" dirty="0"/>
              <a:t> </a:t>
            </a:r>
            <a:r>
              <a:rPr lang="hr-HR" dirty="0" err="1"/>
              <a:t>izmedju</a:t>
            </a:r>
            <a:r>
              <a:rPr lang="hr-HR" dirty="0"/>
              <a:t> prvih ...stane mu dizati ugled, i osvajati mu pristojno mjesto u javnom životu..... Čovjek osebujne ćudi, ali plemenita srdca... Hrvat dušom i srdcem, imenom Hrvata on se je ponosio i teško je žalio kad bi naš narod, ma bilo s kojeg obzira, zatajivao to svoje dično ime, s ove ili one strane Velebita, u prastaroj domovini svojoj.”   </a:t>
            </a:r>
          </a:p>
          <a:p>
            <a:r>
              <a:rPr lang="hr-HR" dirty="0"/>
              <a:t> U Šibeniku među istaknutim preporoditeljima ističe se Josip </a:t>
            </a:r>
            <a:r>
              <a:rPr lang="hr-HR" dirty="0" err="1"/>
              <a:t>Mrkica</a:t>
            </a:r>
            <a:r>
              <a:rPr lang="hr-HR" dirty="0"/>
              <a:t>. Prema nekim navodima </a:t>
            </a:r>
            <a:r>
              <a:rPr lang="hr-HR" dirty="0" err="1"/>
              <a:t>Parčić</a:t>
            </a:r>
            <a:r>
              <a:rPr lang="hr-HR" dirty="0"/>
              <a:t> je od</a:t>
            </a:r>
            <a:r>
              <a:rPr lang="hr-HR" baseline="0" dirty="0"/>
              <a:t>  Mihovila </a:t>
            </a:r>
            <a:r>
              <a:rPr lang="hr-HR" baseline="0" dirty="0" err="1"/>
              <a:t>Pavlinovića</a:t>
            </a:r>
            <a:r>
              <a:rPr lang="hr-HR" baseline="0" dirty="0"/>
              <a:t> prihvatio oko 1000 po nekima 4000 narodnih izričaja, ali i od </a:t>
            </a:r>
            <a:r>
              <a:rPr lang="hr-HR" baseline="0" dirty="0" err="1"/>
              <a:t>Mrkice</a:t>
            </a:r>
            <a:r>
              <a:rPr lang="hr-HR" baseline="0" dirty="0"/>
              <a:t> prihvatio neke savijete po pitanju izričaja za svoje rječnike. </a:t>
            </a:r>
          </a:p>
          <a:p>
            <a:endParaRPr lang="hr-HR" baseline="0" dirty="0"/>
          </a:p>
          <a:p>
            <a:r>
              <a:rPr lang="hr-HR" dirty="0"/>
              <a:t>Vinko </a:t>
            </a:r>
            <a:r>
              <a:rPr lang="hr-HR" dirty="0" err="1"/>
              <a:t>Mrkica</a:t>
            </a:r>
            <a:r>
              <a:rPr lang="hr-HR" dirty="0"/>
              <a:t> iz Skradina, (1808-1878.), prevoditelj Novoga Zavjeta (poslanice i evanđelja) na hrvatski; njegov je prijevod biskup Dobrila držao najboljim. Bio je kanonik u Zavodu sv. Jeronima kad je </a:t>
            </a:r>
            <a:r>
              <a:rPr lang="hr-HR" dirty="0" err="1"/>
              <a:t>Parčić</a:t>
            </a:r>
            <a:r>
              <a:rPr lang="hr-HR" dirty="0"/>
              <a:t> tamo stigao te ga je srdačno dočekao. Sahranjen je kao i </a:t>
            </a:r>
            <a:r>
              <a:rPr lang="hr-HR" dirty="0" err="1"/>
              <a:t>Parčić</a:t>
            </a:r>
            <a:r>
              <a:rPr lang="hr-HR" dirty="0"/>
              <a:t> u  grobnici Zavoda na groblju </a:t>
            </a:r>
            <a:r>
              <a:rPr lang="hr-HR" dirty="0" err="1"/>
              <a:t>Campo</a:t>
            </a:r>
            <a:r>
              <a:rPr lang="hr-HR" dirty="0"/>
              <a:t> </a:t>
            </a:r>
            <a:r>
              <a:rPr lang="hr-HR" dirty="0" err="1"/>
              <a:t>verano</a:t>
            </a:r>
            <a:r>
              <a:rPr lang="hr-HR" dirty="0"/>
              <a:t> u Rimu.</a:t>
            </a:r>
          </a:p>
          <a:p>
            <a:endParaRPr lang="hr-HR" dirty="0"/>
          </a:p>
          <a:p>
            <a:endParaRPr lang="hr-HR" dirty="0"/>
          </a:p>
          <a:p>
            <a:r>
              <a:rPr lang="hr-HR" dirty="0"/>
              <a:t>Don Mihovil </a:t>
            </a:r>
            <a:r>
              <a:rPr lang="hr-HR" dirty="0" err="1"/>
              <a:t>Pavlinović</a:t>
            </a:r>
            <a:endParaRPr lang="hr-HR" dirty="0"/>
          </a:p>
          <a:p>
            <a:r>
              <a:rPr lang="hr-HR" dirty="0"/>
              <a:t> Ivan </a:t>
            </a:r>
            <a:r>
              <a:rPr lang="hr-HR" dirty="0" err="1"/>
              <a:t>Berčić</a:t>
            </a:r>
            <a:endParaRPr lang="hr-HR" dirty="0"/>
          </a:p>
          <a:p>
            <a:r>
              <a:rPr lang="hr-HR" dirty="0"/>
              <a:t> Juraj </a:t>
            </a:r>
            <a:r>
              <a:rPr lang="hr-HR" dirty="0" err="1"/>
              <a:t>Baraković</a:t>
            </a:r>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14</a:t>
            </a:fld>
            <a:endParaRPr lang="hr-HR"/>
          </a:p>
        </p:txBody>
      </p:sp>
    </p:spTree>
    <p:extLst>
      <p:ext uri="{BB962C8B-B14F-4D97-AF65-F5344CB8AC3E}">
        <p14:creationId xmlns:p14="http://schemas.microsoft.com/office/powerpoint/2010/main" val="1433635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77500" lnSpcReduction="20000"/>
          </a:bodyPr>
          <a:lstStyle/>
          <a:p>
            <a:r>
              <a:rPr lang="hr-HR" b="1" dirty="0"/>
              <a:t>Don Mihovil </a:t>
            </a:r>
            <a:r>
              <a:rPr lang="hr-HR" b="1" dirty="0" err="1"/>
              <a:t>Pavlinović</a:t>
            </a:r>
            <a:r>
              <a:rPr lang="hr-HR" b="1" dirty="0"/>
              <a:t>  je zaslužan za   uvođenje  hrvatskog jezika u  Dalmatinski sabor,  već je  je na prvoj sjednici održao  govor na hrvatskom jeziku što  je bio veliki uspjeh obzirom na velik broj autonomaša  koje je austrijska vlast protežirala. Poslije je kao zastupnik u Carevinskom vijeću krajem 1870-ih govorio hrvatskim, na zgražanje Nijemaca, a to isto usudili su</a:t>
            </a:r>
            <a:r>
              <a:rPr lang="hr-HR" b="1" baseline="0" dirty="0"/>
              <a:t> se </a:t>
            </a:r>
            <a:r>
              <a:rPr lang="hr-HR" b="1" dirty="0"/>
              <a:t>nakon njega i ostali zastupnici iz hrvatskih zemalja.</a:t>
            </a:r>
          </a:p>
          <a:p>
            <a:r>
              <a:rPr lang="hr-HR" b="1" dirty="0"/>
              <a:t>Osnivač je i urednik </a:t>
            </a:r>
            <a:r>
              <a:rPr lang="hr-HR" b="1" dirty="0" err="1"/>
              <a:t>narodničkog</a:t>
            </a:r>
            <a:r>
              <a:rPr lang="hr-HR" b="1" dirty="0"/>
              <a:t> glasila Narodni list/</a:t>
            </a:r>
            <a:r>
              <a:rPr lang="hr-HR" b="1" dirty="0" err="1"/>
              <a:t>Il</a:t>
            </a:r>
            <a:r>
              <a:rPr lang="hr-HR" b="1" dirty="0"/>
              <a:t> Nacionale. </a:t>
            </a:r>
          </a:p>
          <a:p>
            <a:r>
              <a:rPr lang="hr-HR" b="1" dirty="0"/>
              <a:t>Što se tiče njegovog odnosa prema glagoljici, kako se zaredio postao je glagoljaš.</a:t>
            </a:r>
            <a:r>
              <a:rPr lang="hr-HR" b="1" baseline="0" dirty="0"/>
              <a:t> </a:t>
            </a:r>
            <a:r>
              <a:rPr lang="hr-HR" b="1" dirty="0"/>
              <a:t>U siječnju 1855. u </a:t>
            </a:r>
            <a:r>
              <a:rPr lang="hr-HR" b="1" dirty="0" err="1"/>
              <a:t>Drašnicama</a:t>
            </a:r>
            <a:r>
              <a:rPr lang="hr-HR" b="1" dirty="0"/>
              <a:t>, u Makarskom primorju, izrekao je svoju prvu misu na staroslavenskom. </a:t>
            </a:r>
            <a:r>
              <a:rPr lang="hr-HR" b="1" dirty="0" err="1"/>
              <a:t>Pavlinović</a:t>
            </a:r>
            <a:r>
              <a:rPr lang="hr-HR" b="1" dirty="0"/>
              <a:t> je nagovarao  i druge svećenike  da prigrle tu “nepoznatu kukavicu zabačenu kao sve naše”.  </a:t>
            </a:r>
          </a:p>
          <a:p>
            <a:r>
              <a:rPr lang="hr-HR" b="1" dirty="0"/>
              <a:t>Navodi se kako je </a:t>
            </a:r>
            <a:r>
              <a:rPr lang="hr-HR" b="1" dirty="0" err="1"/>
              <a:t>Parčić</a:t>
            </a:r>
            <a:r>
              <a:rPr lang="hr-HR" b="1" dirty="0"/>
              <a:t> u svoje rječnike od </a:t>
            </a:r>
            <a:r>
              <a:rPr lang="hr-HR" b="1" dirty="0" err="1"/>
              <a:t>Pavlinovića</a:t>
            </a:r>
            <a:r>
              <a:rPr lang="hr-HR" b="1" dirty="0"/>
              <a:t> preuzimao</a:t>
            </a:r>
            <a:r>
              <a:rPr lang="hr-HR" b="1" baseline="0" dirty="0"/>
              <a:t> </a:t>
            </a:r>
            <a:r>
              <a:rPr lang="hr-HR" b="1" dirty="0"/>
              <a:t>narodne izričaje.</a:t>
            </a:r>
            <a:endParaRPr lang="hr-HR" dirty="0"/>
          </a:p>
          <a:p>
            <a:endParaRPr lang="hr-HR" dirty="0"/>
          </a:p>
          <a:p>
            <a:r>
              <a:rPr lang="hr-HR" dirty="0"/>
              <a:t>Završio je studij bogoslovije u Zadru. Po zanimanju je bio svećenik. Jedan je od utemeljitelja i vođa Narodne stranke i hrvatskog preporoda u Dalmaciji, a čitavog života zagovarao je sjedinjenje Dalmacije s ostatkom </a:t>
            </a:r>
            <a:r>
              <a:rPr lang="hr-HR" dirty="0" err="1"/>
              <a:t>HrvatskeStoga</a:t>
            </a:r>
            <a:r>
              <a:rPr lang="hr-HR" dirty="0"/>
              <a:t> je program Narodne stranke u Dalmaciji, objavljen 1869. kao Hrvatska misao definirao kao program kojeg bi se trebalo sprovesti u cijeloj Hrvatskoj, ne samo u Dalmaciji, a ukratko se sastojao od tri osnovna načela: samostalnosti i cjelokupnosti Hrvatske te hrvatskog ustava. Dok su u Narodnoj stranci iz drugog dijela raskomadane Hrvatske, habsburškoj pokrajini Hrvatskoj i Slavoniji odnosno Vojnoj krajini još držali to neodređeno nadnacionalno ime "da se ne zamjere Srbima zbog zajedničke ideje", </a:t>
            </a:r>
            <a:r>
              <a:rPr lang="hr-HR" dirty="0" err="1"/>
              <a:t>Pavlinović</a:t>
            </a:r>
            <a:r>
              <a:rPr lang="hr-HR" dirty="0"/>
              <a:t> je te skrivene srpske namjere prepoznao, shvativši da Hrvatima time žele oteti domovinu, zbog čega je svoj stranački program obojio hrvatskim atributima, umjesto neodređenih "</a:t>
            </a:r>
            <a:r>
              <a:rPr lang="hr-HR" dirty="0" err="1"/>
              <a:t>slovinskih</a:t>
            </a:r>
            <a:r>
              <a:rPr lang="hr-HR" dirty="0"/>
              <a:t>, ilirskih" i sl. koja su zatajivala hrvatstvo.</a:t>
            </a:r>
          </a:p>
          <a:p>
            <a:endParaRPr lang="hr-HR" dirty="0"/>
          </a:p>
          <a:p>
            <a:endParaRPr lang="hr-HR" dirty="0"/>
          </a:p>
          <a:p>
            <a:r>
              <a:rPr lang="hr-HR" dirty="0"/>
              <a:t>Obilazio je Dalmaciju budeći nacionalnu svijest i djelujući na prosvjećenju i podizanju dalmatinskih sela iz gospodarske zaostalosti. Svojom iznimnom energijom i gotovo karizmatskim utjecajem među pukom ubraja se u vodeće osobe hrvatske politike u Dalmaciji u drugoj polovini 19. stoljeća.</a:t>
            </a:r>
          </a:p>
          <a:p>
            <a:endParaRPr lang="hr-HR" dirty="0"/>
          </a:p>
          <a:p>
            <a:r>
              <a:rPr lang="hr-HR" dirty="0"/>
              <a:t> Mihovil </a:t>
            </a:r>
            <a:r>
              <a:rPr lang="hr-HR" dirty="0" err="1"/>
              <a:t>Pavlinović</a:t>
            </a:r>
            <a:r>
              <a:rPr lang="hr-HR" dirty="0"/>
              <a:t>, koji će postati jedan od vođa preporodnog pokreta i njegov ideolog, odmah po završetku bogoslovnog studija (počeo ga u zadarskom Centralnom bogoslovnog sjemeništu, a završio u franjevačkoj privatnoj bogosloviji u Makarskoj) i ređenja za svećenika čvrsto odlučuje da postane glagoljaš, “da iskoristi potvrđeno i </a:t>
            </a:r>
            <a:r>
              <a:rPr lang="hr-HR" dirty="0" err="1"/>
              <a:t>neoporočeno</a:t>
            </a:r>
            <a:r>
              <a:rPr lang="hr-HR" dirty="0"/>
              <a:t> pravo svog naroda da sluša obrede na domovinskom jeziku odnosno glagoljici” – kako je pisao splitsko-makarskom biskupu Piniju tražeći od njega dopuštenje da svoju prvu župničku misu izreče na staroslavenskom. Biskup </a:t>
            </a:r>
            <a:r>
              <a:rPr lang="hr-HR" dirty="0" err="1"/>
              <a:t>Pini</a:t>
            </a:r>
            <a:r>
              <a:rPr lang="hr-HR" dirty="0"/>
              <a:t> mu je dao dopuštenje uz uvjet da se prethodno podvrgne ispitu iz brzog čitanja glagoljice i poznavanja staroslavenskog obreda. Ovo je </a:t>
            </a:r>
            <a:r>
              <a:rPr lang="hr-HR" dirty="0" err="1"/>
              <a:t>Pavlinović</a:t>
            </a:r>
            <a:r>
              <a:rPr lang="hr-HR" dirty="0"/>
              <a:t> obavio kod don Ante </a:t>
            </a:r>
            <a:r>
              <a:rPr lang="hr-HR" dirty="0" err="1"/>
              <a:t>Roglića</a:t>
            </a:r>
            <a:r>
              <a:rPr lang="hr-HR" dirty="0"/>
              <a:t>, župnika </a:t>
            </a:r>
            <a:r>
              <a:rPr lang="hr-HR" dirty="0" err="1"/>
              <a:t>Dusine</a:t>
            </a:r>
            <a:r>
              <a:rPr lang="hr-HR" dirty="0"/>
              <a:t> kod Vrgorca i kao što je bio njegov prezimenjak </a:t>
            </a:r>
            <a:r>
              <a:rPr lang="hr-HR" dirty="0" err="1"/>
              <a:t>Klement</a:t>
            </a:r>
            <a:r>
              <a:rPr lang="hr-HR" dirty="0"/>
              <a:t>. U </a:t>
            </a:r>
            <a:r>
              <a:rPr lang="hr-HR" dirty="0" err="1"/>
              <a:t>Podgori</a:t>
            </a:r>
            <a:r>
              <a:rPr lang="hr-HR" dirty="0"/>
              <a:t>, kamo je premješten za župnika, </a:t>
            </a:r>
            <a:r>
              <a:rPr lang="hr-HR" dirty="0" err="1"/>
              <a:t>Pavlinović</a:t>
            </a:r>
            <a:r>
              <a:rPr lang="hr-HR" dirty="0"/>
              <a:t> je uz odobrenje Biskupskog ordinarijata u Splitu od 1860. do 1867. poučavao u teološkim predmetima nekolicinu bogoslova i – sve ih pripremio za glagoljsko bogoslužje</a:t>
            </a:r>
            <a:endParaRPr lang="hr-HR" b="1"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15</a:t>
            </a:fld>
            <a:endParaRPr lang="hr-HR"/>
          </a:p>
        </p:txBody>
      </p:sp>
    </p:spTree>
    <p:extLst>
      <p:ext uri="{BB962C8B-B14F-4D97-AF65-F5344CB8AC3E}">
        <p14:creationId xmlns:p14="http://schemas.microsoft.com/office/powerpoint/2010/main" val="1296252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err="1"/>
              <a:t>Parčić</a:t>
            </a:r>
            <a:r>
              <a:rPr lang="hr-HR" b="1" dirty="0"/>
              <a:t> je tijekom gimnazijskog školovanja stekao  široku izobrazbu iz prirodnih i društvenih znanosti. Osim što je bio jedan od najboljih učenika, bio je izvrstan i u risanju, a zanimale su ga mehanika, botanika, tiskarstvo, a potom i fotografija. Od mladosti je bio sklon leksikografskom radu. Na listiće papira bilježio je hrvatske riječi i dodavao im talijansko značenje još za boravka</a:t>
            </a:r>
            <a:r>
              <a:rPr lang="hr-HR" b="1" baseline="0" dirty="0"/>
              <a:t> u Krku</a:t>
            </a:r>
            <a:r>
              <a:rPr lang="hr-HR" b="1" dirty="0"/>
              <a:t>. Kao svršeni gimnazijalac na početku studija bogoslovije u Zadru izdao je u Rijeci Mali talijansko-hrvatski rječnik (vjerojatno 1851. g.) i tako zaradio svoj prvi honorar. Postoji mogućnost da je tako nabavio i svoj prvi fotoaparat.</a:t>
            </a:r>
            <a:endParaRPr lang="hr-HR" dirty="0"/>
          </a:p>
          <a:p>
            <a:r>
              <a:rPr lang="hr-HR" b="1" dirty="0"/>
              <a:t>Iz toga vremena je i herbarij koji sadrži preko 120 listova današnjeg A4 formata. Na njima su pričvršćeni sasušeni listovi i cvjetovi biljaka, uz koje je </a:t>
            </a:r>
            <a:r>
              <a:rPr lang="hr-HR" b="1" dirty="0" err="1"/>
              <a:t>Parčić</a:t>
            </a:r>
            <a:r>
              <a:rPr lang="hr-HR" b="1" dirty="0"/>
              <a:t> upisao hrvatske i latinske nazive biljaka i njihove porodice. Za neke biljke je napisao i njihovu medicinsku namjenu te način ljekovite pripreme i doziranja. </a:t>
            </a:r>
          </a:p>
          <a:p>
            <a:endParaRPr lang="hr-HR" dirty="0"/>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16</a:t>
            </a:fld>
            <a:endParaRPr lang="hr-HR"/>
          </a:p>
        </p:txBody>
      </p:sp>
    </p:spTree>
    <p:extLst>
      <p:ext uri="{BB962C8B-B14F-4D97-AF65-F5344CB8AC3E}">
        <p14:creationId xmlns:p14="http://schemas.microsoft.com/office/powerpoint/2010/main" val="422620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err="1"/>
              <a:t>Parčić</a:t>
            </a:r>
            <a:r>
              <a:rPr lang="hr-HR" b="1" dirty="0"/>
              <a:t> daje redovničke zavijete u </a:t>
            </a:r>
            <a:r>
              <a:rPr lang="hr-HR" b="1" dirty="0" err="1"/>
              <a:t>Glavotoku</a:t>
            </a:r>
            <a:r>
              <a:rPr lang="hr-HR" b="1" dirty="0"/>
              <a:t>. Tadašnji provincijal  je</a:t>
            </a:r>
            <a:r>
              <a:rPr lang="hr-HR" b="1" baseline="0" dirty="0"/>
              <a:t> </a:t>
            </a:r>
            <a:r>
              <a:rPr lang="hr-HR" b="1" baseline="0" dirty="0" err="1"/>
              <a:t>šibenčanin</a:t>
            </a:r>
            <a:r>
              <a:rPr lang="hr-HR" b="1" baseline="0" dirty="0"/>
              <a:t> otac </a:t>
            </a:r>
            <a:r>
              <a:rPr lang="hr-HR" b="1" dirty="0"/>
              <a:t> Serafin Šarac</a:t>
            </a:r>
            <a:r>
              <a:rPr lang="hr-HR" b="1" baseline="0" dirty="0"/>
              <a:t>. Jedan je  od brojnih </a:t>
            </a:r>
            <a:r>
              <a:rPr lang="hr-HR" b="1" baseline="0" dirty="0" err="1"/>
              <a:t>šibenčana</a:t>
            </a:r>
            <a:r>
              <a:rPr lang="hr-HR" b="1" baseline="0" dirty="0"/>
              <a:t>  koji su djelovali u drugim sredinama u samostanima trećoredaca  na otoku  Krku  i drugdje. Prvi se spominje otac Blaž koji je također djelovao u Zadru, a Ivan </a:t>
            </a:r>
            <a:r>
              <a:rPr lang="hr-HR" b="1" baseline="0" dirty="0" err="1"/>
              <a:t>Milčetić</a:t>
            </a:r>
            <a:r>
              <a:rPr lang="hr-HR" b="1" baseline="0" dirty="0"/>
              <a:t> ih navodi 20-oricu.   </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17</a:t>
            </a:fld>
            <a:endParaRPr lang="hr-HR"/>
          </a:p>
        </p:txBody>
      </p:sp>
    </p:spTree>
    <p:extLst>
      <p:ext uri="{BB962C8B-B14F-4D97-AF65-F5344CB8AC3E}">
        <p14:creationId xmlns:p14="http://schemas.microsoft.com/office/powerpoint/2010/main" val="1520587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92500"/>
          </a:bodyPr>
          <a:lstStyle/>
          <a:p>
            <a:r>
              <a:rPr lang="hr-HR" b="1" dirty="0" err="1"/>
              <a:t>Parčić</a:t>
            </a:r>
            <a:r>
              <a:rPr lang="hr-HR" b="1" dirty="0"/>
              <a:t> je zbog slabog zdravlja godinu dana proveo u Samostanu sv. Marije od Milosti u </a:t>
            </a:r>
            <a:r>
              <a:rPr lang="hr-HR" b="1" dirty="0" err="1"/>
              <a:t>Prvić</a:t>
            </a:r>
            <a:r>
              <a:rPr lang="hr-HR" b="1" dirty="0"/>
              <a:t> Luci, na otoku </a:t>
            </a:r>
            <a:r>
              <a:rPr lang="hr-HR" b="1" dirty="0" err="1"/>
              <a:t>Prviću</a:t>
            </a:r>
            <a:r>
              <a:rPr lang="hr-HR" b="1" dirty="0"/>
              <a:t> spremajući se za završne ispite IV tečaja bogoslovlja. </a:t>
            </a:r>
            <a:r>
              <a:rPr lang="pl-PL" b="1" dirty="0"/>
              <a:t>Na sam Uskrs godine 1855. u Prvić Luci održao je Mladu misu. </a:t>
            </a:r>
          </a:p>
          <a:p>
            <a:endParaRPr lang="pl-PL" b="1" dirty="0"/>
          </a:p>
          <a:p>
            <a:r>
              <a:rPr lang="pl-PL" b="1" dirty="0"/>
              <a:t>O povijesti samostana i crkve u Prvić Luci  </a:t>
            </a:r>
            <a:r>
              <a:rPr lang="hr-HR" b="1" dirty="0"/>
              <a:t>piše don Krsto </a:t>
            </a:r>
            <a:r>
              <a:rPr lang="hr-HR" b="1" dirty="0" err="1"/>
              <a:t>Stošić</a:t>
            </a:r>
            <a:r>
              <a:rPr lang="hr-HR" b="1" dirty="0"/>
              <a:t>  i Ivan Lučić: Samostan Gospe od Milosti (s. Maria </a:t>
            </a:r>
            <a:r>
              <a:rPr lang="hr-HR" b="1" dirty="0" err="1"/>
              <a:t>Gratiarum</a:t>
            </a:r>
            <a:r>
              <a:rPr lang="hr-HR" b="1" dirty="0"/>
              <a:t>) su </a:t>
            </a:r>
            <a:r>
              <a:rPr lang="hr-HR" b="1" dirty="0" err="1"/>
              <a:t>Trećoretci</a:t>
            </a:r>
            <a:r>
              <a:rPr lang="hr-HR" b="1" dirty="0"/>
              <a:t> sv. Frane glagoljaši nastanili u Luci g. 1463. Spominju se braća franjevci fra </a:t>
            </a:r>
            <a:r>
              <a:rPr lang="hr-HR" b="1" dirty="0" err="1"/>
              <a:t>Mihovio</a:t>
            </a:r>
            <a:r>
              <a:rPr lang="hr-HR" b="1" dirty="0"/>
              <a:t> </a:t>
            </a:r>
            <a:r>
              <a:rPr lang="hr-HR" b="1" dirty="0" err="1"/>
              <a:t>Grevi</a:t>
            </a:r>
            <a:r>
              <a:rPr lang="hr-HR" b="1" dirty="0"/>
              <a:t> i fra Frane iz zadarske okolice. Dr. Ambroz </a:t>
            </a:r>
            <a:r>
              <a:rPr lang="hr-HR" b="1" dirty="0" err="1"/>
              <a:t>Mihetić</a:t>
            </a:r>
            <a:r>
              <a:rPr lang="hr-HR" b="1" dirty="0"/>
              <a:t> i O. Stjepan </a:t>
            </a:r>
            <a:r>
              <a:rPr lang="hr-HR" b="1" dirty="0" err="1"/>
              <a:t>Tavilić</a:t>
            </a:r>
            <a:r>
              <a:rPr lang="hr-HR" b="1" dirty="0"/>
              <a:t> konventualac traže 1461. u ime šibenske općine od gradskog  kneza Aleksandra  </a:t>
            </a:r>
            <a:r>
              <a:rPr lang="hr-HR" b="1" dirty="0" err="1"/>
              <a:t>Marcella</a:t>
            </a:r>
            <a:r>
              <a:rPr lang="hr-HR" b="1" dirty="0"/>
              <a:t> zemljište za crkvu i samostan trećoredcima  u </a:t>
            </a:r>
            <a:r>
              <a:rPr lang="hr-HR" b="1" dirty="0" err="1"/>
              <a:t>Prviću</a:t>
            </a:r>
            <a:r>
              <a:rPr lang="hr-HR" b="1" dirty="0"/>
              <a:t>. Prvi je kamen novog samostana postavio fra Franjo već  1.6.1461., ovlašten od kaptola </a:t>
            </a:r>
            <a:r>
              <a:rPr lang="hr-HR" b="1" dirty="0" err="1"/>
              <a:t>lateranske</a:t>
            </a:r>
            <a:r>
              <a:rPr lang="hr-HR" b="1" dirty="0"/>
              <a:t> bazilike. </a:t>
            </a:r>
            <a:r>
              <a:rPr lang="hr-HR" b="1" dirty="0" err="1"/>
              <a:t>Lateranski</a:t>
            </a:r>
            <a:r>
              <a:rPr lang="hr-HR" b="1" dirty="0"/>
              <a:t> je zbor primio samostan u </a:t>
            </a:r>
            <a:r>
              <a:rPr lang="hr-HR" b="1" dirty="0" err="1"/>
              <a:t>Prviću</a:t>
            </a:r>
            <a:r>
              <a:rPr lang="hr-HR" b="1" dirty="0"/>
              <a:t> pod svoju zaštitu i podijelio oproste 21.5.1463. </a:t>
            </a:r>
          </a:p>
          <a:p>
            <a:endParaRPr lang="hr-HR" b="1" dirty="0"/>
          </a:p>
          <a:p>
            <a:r>
              <a:rPr lang="hr-HR" dirty="0"/>
              <a:t>Ponovno pristupiše 28. 4. 1461. pred grad. knezom Ljudevitom </a:t>
            </a:r>
            <a:r>
              <a:rPr lang="hr-HR" dirty="0" err="1"/>
              <a:t>Baffom</a:t>
            </a:r>
            <a:r>
              <a:rPr lang="hr-HR" dirty="0"/>
              <a:t> Dr. A. </a:t>
            </a:r>
            <a:r>
              <a:rPr lang="hr-HR" dirty="0" err="1"/>
              <a:t>Mihetić</a:t>
            </a:r>
            <a:r>
              <a:rPr lang="hr-HR" dirty="0"/>
              <a:t>, o. Stjepan </a:t>
            </a:r>
            <a:r>
              <a:rPr lang="hr-HR" dirty="0" err="1"/>
              <a:t>Tavilić</a:t>
            </a:r>
            <a:r>
              <a:rPr lang="hr-HR" dirty="0"/>
              <a:t> i njegov brat Šimun u ime općine te Ivan </a:t>
            </a:r>
            <a:r>
              <a:rPr lang="hr-HR" dirty="0" err="1"/>
              <a:t>Mlednić</a:t>
            </a:r>
            <a:r>
              <a:rPr lang="hr-HR" dirty="0"/>
              <a:t>, Grgur </a:t>
            </a:r>
            <a:r>
              <a:rPr lang="hr-HR" dirty="0" err="1"/>
              <a:t>Ciprijančić</a:t>
            </a:r>
            <a:r>
              <a:rPr lang="hr-HR" dirty="0"/>
              <a:t>, </a:t>
            </a:r>
            <a:r>
              <a:rPr lang="hr-HR" dirty="0" err="1"/>
              <a:t>Jere</a:t>
            </a:r>
            <a:r>
              <a:rPr lang="hr-HR" dirty="0"/>
              <a:t> </a:t>
            </a:r>
            <a:r>
              <a:rPr lang="hr-HR" dirty="0" err="1"/>
              <a:t>Šižgorić</a:t>
            </a:r>
            <a:r>
              <a:rPr lang="hr-HR" dirty="0"/>
              <a:t> i Petar </a:t>
            </a:r>
            <a:r>
              <a:rPr lang="hr-HR" dirty="0" err="1"/>
              <a:t>Tolimerić</a:t>
            </a:r>
            <a:r>
              <a:rPr lang="hr-HR" dirty="0"/>
              <a:t> kao suci Vel. Dvora s molbom, da se odredi svo zemljište i razgleda položaj. Mletački je dužd načelno pristao 5. 6. 1461. Za samostan je doznačen krševit prostor u uvali sv. Marije, gdje je bio zacrtan križ u živcu kamena do neke stare gomile i dalje do križa u živicu uz more. Taj se položaj zvao u ono doba </a:t>
            </a:r>
            <a:r>
              <a:rPr lang="hr-HR" dirty="0" err="1"/>
              <a:t>Kamik</a:t>
            </a:r>
            <a:r>
              <a:rPr lang="hr-HR" dirty="0"/>
              <a:t>. Kod predaje zemljišta za samostanske potrebe bio je prisutan provincijal fra Ivan iz Trsta, Dr. A. </a:t>
            </a:r>
            <a:r>
              <a:rPr lang="hr-HR" dirty="0" err="1"/>
              <a:t>Mihetić</a:t>
            </a:r>
            <a:r>
              <a:rPr lang="hr-HR" dirty="0"/>
              <a:t> i fizičar Antun de </a:t>
            </a:r>
            <a:r>
              <a:rPr lang="hr-HR" dirty="0" err="1"/>
              <a:t>Spilinberg</a:t>
            </a:r>
            <a:r>
              <a:rPr lang="hr-HR" dirty="0"/>
              <a:t> te drugi franjevci. </a:t>
            </a:r>
            <a:r>
              <a:rPr lang="hr-HR" b="0" dirty="0" err="1"/>
              <a:t>Trećoretci</a:t>
            </a:r>
            <a:r>
              <a:rPr lang="hr-HR" b="0" dirty="0"/>
              <a:t> se u prvašnje doba zovu "pustinjaci", a tako i naš samostan. </a:t>
            </a:r>
            <a:r>
              <a:rPr lang="hr-HR" dirty="0"/>
              <a:t>Na 8.2.1490. lektor Blaž, starješina pustinjaka dalmatinske provincije (</a:t>
            </a:r>
            <a:r>
              <a:rPr lang="hr-HR" dirty="0" err="1"/>
              <a:t>lector</a:t>
            </a:r>
            <a:r>
              <a:rPr lang="hr-HR" dirty="0"/>
              <a:t> </a:t>
            </a:r>
            <a:r>
              <a:rPr lang="hr-HR" dirty="0" err="1"/>
              <a:t>et</a:t>
            </a:r>
            <a:r>
              <a:rPr lang="hr-HR" dirty="0"/>
              <a:t> </a:t>
            </a:r>
            <a:r>
              <a:rPr lang="hr-HR" dirty="0" err="1"/>
              <a:t>caput</a:t>
            </a:r>
            <a:r>
              <a:rPr lang="hr-HR" dirty="0"/>
              <a:t> </a:t>
            </a:r>
            <a:r>
              <a:rPr lang="hr-HR" dirty="0" err="1"/>
              <a:t>heremitarum</a:t>
            </a:r>
            <a:r>
              <a:rPr lang="hr-HR" dirty="0"/>
              <a:t> </a:t>
            </a:r>
            <a:r>
              <a:rPr lang="hr-HR" dirty="0" err="1"/>
              <a:t>provintiae</a:t>
            </a:r>
            <a:r>
              <a:rPr lang="hr-HR" dirty="0"/>
              <a:t> </a:t>
            </a:r>
            <a:r>
              <a:rPr lang="hr-HR" dirty="0" err="1"/>
              <a:t>Dalmatiae</a:t>
            </a:r>
            <a:r>
              <a:rPr lang="hr-HR" dirty="0"/>
              <a:t>) i majstor Petar p. Rade klesar iz Trogira čine pogodbu za neku malu zgradu u </a:t>
            </a:r>
            <a:r>
              <a:rPr lang="hr-HR" dirty="0" err="1"/>
              <a:t>Prviću</a:t>
            </a:r>
            <a:r>
              <a:rPr lang="hr-HR" dirty="0"/>
              <a:t>.</a:t>
            </a:r>
          </a:p>
          <a:p>
            <a:endParaRPr lang="hr-HR" dirty="0"/>
          </a:p>
          <a:p>
            <a:endParaRPr lang="hr-HR" dirty="0"/>
          </a:p>
          <a:p>
            <a:endParaRPr lang="hr-HR" dirty="0"/>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18</a:t>
            </a:fld>
            <a:endParaRPr lang="hr-H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b="1" dirty="0"/>
              <a:t>Crkva u </a:t>
            </a:r>
            <a:r>
              <a:rPr lang="hr-HR" b="1" dirty="0" err="1"/>
              <a:t>Prvić</a:t>
            </a:r>
            <a:r>
              <a:rPr lang="hr-HR" b="1" dirty="0"/>
              <a:t> Luci nosi obilježja franjevaca i štovanja Majke</a:t>
            </a:r>
            <a:r>
              <a:rPr lang="hr-HR" b="1" baseline="0" dirty="0"/>
              <a:t> božje</a:t>
            </a:r>
            <a:r>
              <a:rPr lang="hr-HR" b="1" dirty="0"/>
              <a:t>. Slika Majke božje je na Glavnom</a:t>
            </a:r>
            <a:r>
              <a:rPr lang="hr-HR" b="1" baseline="0" dirty="0"/>
              <a:t> oltaru a sa strane je  i kip.  Od franjevačkih obilježja  kipovi su </a:t>
            </a:r>
            <a:r>
              <a:rPr lang="hr-HR" b="1" baseline="0" dirty="0" err="1"/>
              <a:t>Čirila</a:t>
            </a:r>
            <a:r>
              <a:rPr lang="hr-HR" b="1" baseline="0" dirty="0"/>
              <a:t> i Metoda,  sv. Franje i kip sv. Ante Padovanskog pred slikom “Duše čistilišta “.</a:t>
            </a:r>
          </a:p>
          <a:p>
            <a:r>
              <a:rPr lang="hr-HR" b="1" dirty="0"/>
              <a:t>Crkva sv. Marije ili Gospe od Milosti. Počela se graditi kao i samostan 1461. </a:t>
            </a:r>
            <a:endParaRPr lang="hr-HR" dirty="0"/>
          </a:p>
          <a:p>
            <a:endParaRPr lang="hr-HR" dirty="0"/>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19</a:t>
            </a:fld>
            <a:endParaRPr lang="hr-HR"/>
          </a:p>
        </p:txBody>
      </p:sp>
    </p:spTree>
    <p:extLst>
      <p:ext uri="{BB962C8B-B14F-4D97-AF65-F5344CB8AC3E}">
        <p14:creationId xmlns:p14="http://schemas.microsoft.com/office/powerpoint/2010/main" val="83520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70000" lnSpcReduction="20000"/>
          </a:bodyPr>
          <a:lstStyle/>
          <a:p>
            <a:pPr algn="l"/>
            <a:r>
              <a:rPr lang="hr-HR" b="1" dirty="0"/>
              <a:t>Vrbnik je sijelo glagoljice, grad uglednih glagoljaša, tiskara, učitelja,</a:t>
            </a:r>
            <a:r>
              <a:rPr lang="hr-HR" b="1" baseline="0" dirty="0"/>
              <a:t> političara, </a:t>
            </a:r>
            <a:r>
              <a:rPr lang="hr-HR" b="1" dirty="0"/>
              <a:t>popova i biskupa što je bio nesumnjivo snažan poticaj na njegove žitelje pa tako i na  </a:t>
            </a:r>
            <a:r>
              <a:rPr lang="hr-HR" b="1" dirty="0" err="1"/>
              <a:t>Parčića</a:t>
            </a:r>
            <a:r>
              <a:rPr lang="hr-HR" b="1" dirty="0"/>
              <a:t>. </a:t>
            </a:r>
          </a:p>
          <a:p>
            <a:pPr algn="l"/>
            <a:r>
              <a:rPr lang="hr-HR" b="1" dirty="0"/>
              <a:t>Spomenut ćemo se i nekoliko istaknutih ljudi iz povijesti Vrbnika. </a:t>
            </a:r>
          </a:p>
          <a:p>
            <a:pPr algn="l"/>
            <a:endParaRPr lang="hr-HR" dirty="0"/>
          </a:p>
          <a:p>
            <a:pPr algn="l"/>
            <a:r>
              <a:rPr lang="hr-HR" b="1" dirty="0"/>
              <a:t>Blaž</a:t>
            </a:r>
            <a:r>
              <a:rPr lang="hr-HR" b="1" baseline="0" dirty="0"/>
              <a:t> </a:t>
            </a:r>
            <a:r>
              <a:rPr lang="hr-HR" b="1" baseline="0" dirty="0" err="1"/>
              <a:t>Baromić</a:t>
            </a:r>
            <a:r>
              <a:rPr lang="hr-HR" b="1" baseline="0" dirty="0"/>
              <a:t> Prvi je poznati hrvatski tiskar. Prvi mu spomen nalazimo u </a:t>
            </a:r>
            <a:r>
              <a:rPr lang="hr-HR" b="1" baseline="0" dirty="0" err="1"/>
              <a:t>Mavrovu</a:t>
            </a:r>
            <a:r>
              <a:rPr lang="hr-HR" b="1" baseline="0" dirty="0"/>
              <a:t> brevijaru,  Osnivač  je senjske tiskare. </a:t>
            </a:r>
          </a:p>
          <a:p>
            <a:pPr algn="l"/>
            <a:endParaRPr lang="hr-HR" b="1" baseline="0" dirty="0"/>
          </a:p>
          <a:p>
            <a:pPr algn="l"/>
            <a:r>
              <a:rPr lang="hr-HR" b="1" baseline="0" dirty="0"/>
              <a:t>Feretić, Ivan, hrvatski povjesničar i prosvjetitelj.</a:t>
            </a:r>
          </a:p>
          <a:p>
            <a:pPr algn="l"/>
            <a:endParaRPr lang="hr-HR" b="1" baseline="0" dirty="0"/>
          </a:p>
          <a:p>
            <a:pPr algn="l"/>
            <a:r>
              <a:rPr lang="hr-HR" b="1" baseline="0" dirty="0"/>
              <a:t>Mate Volarić, kanonik i vrhovni školski nadzornik u Krku, biti će  ravnatelj  Visoke njemačko-talijanske škole kada će tu školu pohađati Dragutin Antun </a:t>
            </a:r>
            <a:r>
              <a:rPr lang="hr-HR" b="1" baseline="0" dirty="0" err="1"/>
              <a:t>Parčić</a:t>
            </a:r>
            <a:r>
              <a:rPr lang="hr-HR" b="1" baseline="0" dirty="0"/>
              <a:t>.</a:t>
            </a:r>
          </a:p>
          <a:p>
            <a:pPr algn="l"/>
            <a:endParaRPr lang="hr-HR" baseline="0" dirty="0"/>
          </a:p>
          <a:p>
            <a:pPr algn="l"/>
            <a:r>
              <a:rPr lang="hr-HR" b="1" dirty="0"/>
              <a:t>Franjo Volarić, </a:t>
            </a:r>
            <a:r>
              <a:rPr lang="hr-HR" b="1" baseline="0" dirty="0"/>
              <a:t> Prvi predsjednik je Sta</a:t>
            </a:r>
            <a:r>
              <a:rPr lang="hr-HR" b="1" dirty="0"/>
              <a:t>roslavenske akademije u Krku i utjecati će na promjenu stava o glagoljici kod biskupa </a:t>
            </a:r>
            <a:r>
              <a:rPr lang="hr-HR" b="1" dirty="0" err="1"/>
              <a:t>Mahnića</a:t>
            </a:r>
            <a:r>
              <a:rPr lang="hr-HR" b="1" dirty="0"/>
              <a:t>.  </a:t>
            </a:r>
          </a:p>
          <a:p>
            <a:pPr algn="l"/>
            <a:endParaRPr lang="hr-HR" dirty="0"/>
          </a:p>
          <a:p>
            <a:pPr algn="l"/>
            <a:endParaRPr lang="hr-H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aseline="0" dirty="0"/>
              <a:t>1. </a:t>
            </a:r>
            <a:r>
              <a:rPr lang="hr-HR" baseline="0" dirty="0" err="1"/>
              <a:t>Mavrov</a:t>
            </a:r>
            <a:r>
              <a:rPr lang="hr-HR" baseline="0" dirty="0"/>
              <a:t> brevijar  je </a:t>
            </a:r>
            <a:r>
              <a:rPr lang="hr-HR" baseline="0" dirty="0" err="1"/>
              <a:t>Baromić</a:t>
            </a:r>
            <a:r>
              <a:rPr lang="hr-HR" baseline="0" dirty="0"/>
              <a:t> prepisao 1460.  U Veneciji 15. ožujka 1493. tiskao je svoj prvi brevijar.</a:t>
            </a:r>
          </a:p>
          <a:p>
            <a:pPr algn="l"/>
            <a:r>
              <a:rPr lang="hr-HR" baseline="0" dirty="0"/>
              <a:t>U </a:t>
            </a:r>
            <a:r>
              <a:rPr lang="hr-HR" baseline="0" dirty="0" err="1"/>
              <a:t>kolofonu</a:t>
            </a:r>
            <a:r>
              <a:rPr lang="hr-HR" baseline="0" dirty="0"/>
              <a:t> toga brevijara piše tiskao ga Andrija </a:t>
            </a:r>
            <a:r>
              <a:rPr lang="hr-HR" baseline="0" dirty="0" err="1"/>
              <a:t>Terresani</a:t>
            </a:r>
            <a:r>
              <a:rPr lang="hr-HR" baseline="0" dirty="0"/>
              <a:t> i „</a:t>
            </a:r>
            <a:r>
              <a:rPr lang="hr-HR" baseline="0" dirty="0" err="1"/>
              <a:t>korežao</a:t>
            </a:r>
            <a:r>
              <a:rPr lang="hr-HR" baseline="0" dirty="0"/>
              <a:t>” Blaž </a:t>
            </a:r>
            <a:r>
              <a:rPr lang="hr-HR" baseline="0" dirty="0" err="1"/>
              <a:t>Baromić</a:t>
            </a:r>
            <a:r>
              <a:rPr lang="hr-HR" baseline="0" dirty="0"/>
              <a:t>” kanonik senjske crkve. Osnivač je  Senjske tiskare 7. srpnja 1494.  i prvi tisak senjske tiskare bio je drugo izdanje glagoljskog Misala po zakonu rimskoga dvora, u </a:t>
            </a:r>
            <a:r>
              <a:rPr lang="hr-HR" baseline="0" dirty="0" err="1"/>
              <a:t>kalofonu</a:t>
            </a:r>
            <a:r>
              <a:rPr lang="hr-HR" baseline="0" dirty="0"/>
              <a:t> se navode kao pomagači Silvestar </a:t>
            </a:r>
            <a:r>
              <a:rPr lang="hr-HR" baseline="0" dirty="0" err="1"/>
              <a:t>Bedričić</a:t>
            </a:r>
            <a:r>
              <a:rPr lang="hr-HR" baseline="0" dirty="0"/>
              <a:t> i Gašpar Turčić. Bio je i ugledan pravnik. </a:t>
            </a:r>
          </a:p>
          <a:p>
            <a:pPr algn="l"/>
            <a:endParaRPr lang="hr-HR" baseline="0" dirty="0"/>
          </a:p>
          <a:p>
            <a:pPr algn="l"/>
            <a:r>
              <a:rPr lang="hr-HR" baseline="0" dirty="0"/>
              <a:t>2. Privatnu glagoljašku školu završio u Vrbniku, studij teologije u Veneciji, a za svećenika zaređen 1793. U Vrbnik se vratio 1804. i ondje djelovao cijeloga života kao svećenik i član Kaptola. Vodio je Vrbničku glagoljašku školu. Na početku XIX. st. donio je na Krk sjeme krumpira i okrugle repe. Liječio je siromašne otočane ljekovitim travama. Razvijenim i istančanim hrvatskim osjećajem te uočavanjem nužde sjedinjenja hrvatskih zemalja jezično i politički, Feretić ide u krug onih koji su utrli putove narodnomu preporodu i djelatnosti hrvatskih iliraca. Pisao je o povijesti Krka, a u rukopisima su mu ostala djela: Kazalo </a:t>
            </a:r>
            <a:r>
              <a:rPr lang="hr-HR" baseline="0" dirty="0" err="1"/>
              <a:t>bukvično</a:t>
            </a:r>
            <a:r>
              <a:rPr lang="hr-HR" baseline="0" dirty="0"/>
              <a:t> različitih trava, stabala, riba, ptica i dr., Komad </a:t>
            </a:r>
            <a:r>
              <a:rPr lang="hr-HR" baseline="0" dirty="0" err="1"/>
              <a:t>skazanja</a:t>
            </a:r>
            <a:r>
              <a:rPr lang="hr-HR" baseline="0" dirty="0"/>
              <a:t> i </a:t>
            </a:r>
            <a:r>
              <a:rPr lang="hr-HR" baseline="0" dirty="0" err="1"/>
              <a:t>povidanja</a:t>
            </a:r>
            <a:r>
              <a:rPr lang="hr-HR" baseline="0" dirty="0"/>
              <a:t> od grada otoka </a:t>
            </a:r>
            <a:r>
              <a:rPr lang="hr-HR" baseline="0" dirty="0" err="1"/>
              <a:t>kerskoga</a:t>
            </a:r>
            <a:r>
              <a:rPr lang="hr-HR" baseline="0" dirty="0"/>
              <a:t> iliti </a:t>
            </a:r>
            <a:r>
              <a:rPr lang="hr-HR" baseline="0" dirty="0" err="1"/>
              <a:t>veglskoga</a:t>
            </a:r>
            <a:r>
              <a:rPr lang="hr-HR" baseline="0" dirty="0"/>
              <a:t> (1819), </a:t>
            </a:r>
            <a:r>
              <a:rPr lang="hr-HR" baseline="0" dirty="0" err="1"/>
              <a:t>Litopisanja</a:t>
            </a:r>
            <a:r>
              <a:rPr lang="hr-HR" baseline="0" dirty="0"/>
              <a:t> stvarnih </a:t>
            </a:r>
            <a:r>
              <a:rPr lang="hr-HR" baseline="0" dirty="0" err="1"/>
              <a:t>dogojenih</a:t>
            </a:r>
            <a:r>
              <a:rPr lang="hr-HR" baseline="0" dirty="0"/>
              <a:t>… od 1792. do 1814. (1824), Pisme i </a:t>
            </a:r>
            <a:r>
              <a:rPr lang="hr-HR" baseline="0" dirty="0" err="1"/>
              <a:t>popivanja</a:t>
            </a:r>
            <a:r>
              <a:rPr lang="hr-HR" baseline="0" dirty="0"/>
              <a:t> (1825), te Pisma </a:t>
            </a:r>
            <a:r>
              <a:rPr lang="hr-HR" baseline="0" dirty="0" err="1"/>
              <a:t>pisam</a:t>
            </a:r>
            <a:r>
              <a:rPr lang="hr-HR" baseline="0" dirty="0"/>
              <a:t> (prijevod Pjesme nad pjesmama, danas zagubljen). Zapisao je 1819. Očenaš i Zdravomariju na jeziku krčkih </a:t>
            </a:r>
            <a:r>
              <a:rPr lang="hr-HR" baseline="0" dirty="0" err="1"/>
              <a:t>Vlahȃ</a:t>
            </a:r>
            <a:r>
              <a:rPr lang="hr-HR" baseline="0" dirty="0"/>
              <a:t> (Rumunja).</a:t>
            </a:r>
          </a:p>
          <a:p>
            <a:pPr algn="l"/>
            <a:r>
              <a:rPr lang="hr-HR" baseline="0" dirty="0"/>
              <a:t>3. </a:t>
            </a:r>
          </a:p>
          <a:p>
            <a:pPr algn="l"/>
            <a:r>
              <a:rPr lang="hr-HR" dirty="0"/>
              <a:t>4. Studirao je teologiju u Gorici i Beču, gdje je potom i doktorirao. Nakon povratka na Krk bio je kancelar, kanonik, generalni vikar i kaptolski vikar Krčke biskupije. Bliski suradnik D. Vitezića i ugledni djelatnik među istarskim narodnim preporoditeljima. Isticanjem višestoljetne tradicije hrvatskih glagoljaških kulturnih krugova Istre i Kvarnera protivio se talijanizaciji toga prostora. Od 1892. vodio je borbu s crkvenim i svjetovnim vlastima za očuvanje glagoljske liturgije. Utjecao na promjenu negativnoga stava biskupa A. </a:t>
            </a:r>
            <a:r>
              <a:rPr lang="hr-HR" dirty="0" err="1"/>
              <a:t>Mahnića</a:t>
            </a:r>
            <a:r>
              <a:rPr lang="hr-HR" dirty="0"/>
              <a:t> prema glagoljici i hrvatskom nacionalnom pitanju u biskupiji, pa je od njega čak dobio pomoć pri osnivanju</a:t>
            </a:r>
          </a:p>
          <a:p>
            <a:pPr algn="l"/>
            <a:endParaRPr lang="hr-HR" b="1" baseline="0" dirty="0"/>
          </a:p>
          <a:p>
            <a:pPr algn="l"/>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a:t>
            </a:fld>
            <a:endParaRPr lang="hr-HR"/>
          </a:p>
        </p:txBody>
      </p:sp>
    </p:spTree>
    <p:extLst>
      <p:ext uri="{BB962C8B-B14F-4D97-AF65-F5344CB8AC3E}">
        <p14:creationId xmlns:p14="http://schemas.microsoft.com/office/powerpoint/2010/main" val="2368906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lnSpcReduction="10000"/>
          </a:bodyPr>
          <a:lstStyle/>
          <a:p>
            <a:r>
              <a:rPr lang="hr-HR" b="1" baseline="0" dirty="0"/>
              <a:t>U samostanu nisu živjeli  samo franjevci trećoredci.</a:t>
            </a:r>
            <a:endParaRPr lang="hr-HR" b="1" dirty="0"/>
          </a:p>
          <a:p>
            <a:r>
              <a:rPr lang="hr-HR" b="1" dirty="0"/>
              <a:t>Zanimljiv je kratak boravak drugih redovnika i redovnica u </a:t>
            </a:r>
            <a:r>
              <a:rPr lang="hr-HR" b="1" dirty="0" err="1"/>
              <a:t>Prviću</a:t>
            </a:r>
            <a:r>
              <a:rPr lang="hr-HR" b="1" dirty="0"/>
              <a:t>. Bosanski franjevci su kraće vrijeme zaklonili u </a:t>
            </a:r>
            <a:r>
              <a:rPr lang="hr-HR" b="1" dirty="0" err="1"/>
              <a:t>Prviću</a:t>
            </a:r>
            <a:r>
              <a:rPr lang="hr-HR" b="1" dirty="0"/>
              <a:t> (</a:t>
            </a:r>
            <a:r>
              <a:rPr lang="hr-HR" b="1" dirty="0" err="1"/>
              <a:t>fratres</a:t>
            </a:r>
            <a:r>
              <a:rPr lang="hr-HR" b="1" dirty="0"/>
              <a:t> de </a:t>
            </a:r>
            <a:r>
              <a:rPr lang="hr-HR" b="1" dirty="0" err="1"/>
              <a:t>observantia</a:t>
            </a:r>
            <a:r>
              <a:rPr lang="hr-HR" b="1" dirty="0"/>
              <a:t> </a:t>
            </a:r>
            <a:r>
              <a:rPr lang="hr-HR" b="1" dirty="0" err="1"/>
              <a:t>vicariatus</a:t>
            </a:r>
            <a:r>
              <a:rPr lang="hr-HR" b="1" dirty="0"/>
              <a:t> </a:t>
            </a:r>
            <a:r>
              <a:rPr lang="hr-HR" b="1" dirty="0" err="1"/>
              <a:t>Bosnae</a:t>
            </a:r>
            <a:r>
              <a:rPr lang="hr-HR" b="1" dirty="0"/>
              <a:t>) bježeći pred Turcima i napuštajući svoje samostane. Ali su u veljači 1463. prešli  na </a:t>
            </a:r>
            <a:r>
              <a:rPr lang="hr-HR" b="1" dirty="0" err="1"/>
              <a:t>Visovac</a:t>
            </a:r>
            <a:r>
              <a:rPr lang="hr-HR" b="1" dirty="0"/>
              <a:t>, jer su </a:t>
            </a:r>
            <a:r>
              <a:rPr lang="hr-HR" b="1" dirty="0" err="1"/>
              <a:t>trećoretci</a:t>
            </a:r>
            <a:r>
              <a:rPr lang="hr-HR" b="1" dirty="0"/>
              <a:t> u Luci podigli svoj samostan. U doba velikog napadaja Turaka na Šibenik g. 1647., biskup je dozvolio,  šibenskim </a:t>
            </a:r>
            <a:r>
              <a:rPr lang="hr-HR" b="1" dirty="0" err="1"/>
              <a:t>benediktinkama</a:t>
            </a:r>
            <a:r>
              <a:rPr lang="hr-HR" b="1" dirty="0"/>
              <a:t>  </a:t>
            </a:r>
            <a:r>
              <a:rPr lang="hr-HR" b="1" dirty="0" err="1"/>
              <a:t>sv</a:t>
            </a:r>
            <a:r>
              <a:rPr lang="hr-HR" b="1" dirty="0"/>
              <a:t> Lucije preći u </a:t>
            </a:r>
            <a:r>
              <a:rPr lang="hr-HR" b="1" dirty="0" err="1"/>
              <a:t>prvićki</a:t>
            </a:r>
            <a:r>
              <a:rPr lang="hr-HR" b="1" dirty="0"/>
              <a:t> samostan, a  redovnici su prešli u grad, da ga "molitvom i rukama brane od neprijatelja". </a:t>
            </a:r>
          </a:p>
          <a:p>
            <a:r>
              <a:rPr lang="hr-HR" b="1" dirty="0"/>
              <a:t>Nakon  odlaska salezijanaca</a:t>
            </a:r>
            <a:r>
              <a:rPr lang="hr-HR" b="1" baseline="0" dirty="0"/>
              <a:t> d</a:t>
            </a:r>
            <a:r>
              <a:rPr lang="hr-HR" b="1" dirty="0"/>
              <a:t>anas samostan koriste isusovci </a:t>
            </a:r>
            <a:r>
              <a:rPr lang="hr-HR" b="1" dirty="0" err="1"/>
              <a:t>Pavini</a:t>
            </a:r>
            <a:r>
              <a:rPr lang="hr-HR" b="1" dirty="0"/>
              <a:t>. </a:t>
            </a:r>
          </a:p>
          <a:p>
            <a:endParaRPr lang="hr-HR" dirty="0"/>
          </a:p>
          <a:p>
            <a:endParaRPr lang="hr-HR" dirty="0"/>
          </a:p>
          <a:p>
            <a:r>
              <a:rPr lang="hr-HR" dirty="0"/>
              <a:t>Zadnji od roda svetoga  Nikole Tavelića ili </a:t>
            </a:r>
            <a:r>
              <a:rPr lang="hr-HR" dirty="0" err="1"/>
              <a:t>Tavilića</a:t>
            </a:r>
            <a:r>
              <a:rPr lang="hr-HR" dirty="0"/>
              <a:t> bio je Melkior, </a:t>
            </a:r>
            <a:r>
              <a:rPr lang="hr-HR" dirty="0" err="1"/>
              <a:t>eksaminator</a:t>
            </a:r>
            <a:r>
              <a:rPr lang="hr-HR" dirty="0"/>
              <a:t> </a:t>
            </a:r>
            <a:r>
              <a:rPr lang="hr-HR" dirty="0" err="1"/>
              <a:t>šiben</a:t>
            </a:r>
            <a:r>
              <a:rPr lang="hr-HR" dirty="0"/>
              <a:t>. Vel. Dvora, koji je umro od kuge na otočiću </a:t>
            </a:r>
            <a:r>
              <a:rPr lang="hr-HR" dirty="0" err="1"/>
              <a:t>Lupcu</a:t>
            </a:r>
            <a:r>
              <a:rPr lang="hr-HR" dirty="0"/>
              <a:t> pred </a:t>
            </a:r>
            <a:r>
              <a:rPr lang="hr-HR" dirty="0" err="1"/>
              <a:t>Prvićem</a:t>
            </a:r>
            <a:r>
              <a:rPr lang="hr-HR" dirty="0"/>
              <a:t>. Učinio je oporuku 12.6.1649. (Njezin je dio prepisan u </a:t>
            </a:r>
            <a:r>
              <a:rPr lang="hr-HR" dirty="0" err="1"/>
              <a:t>Arhivalnoj</a:t>
            </a:r>
            <a:r>
              <a:rPr lang="hr-HR" dirty="0"/>
              <a:t> knjizi u Luci str. 38-40.). Melkior ostavlja </a:t>
            </a:r>
            <a:r>
              <a:rPr lang="hr-HR" dirty="0" err="1"/>
              <a:t>karmelitancima</a:t>
            </a:r>
            <a:r>
              <a:rPr lang="hr-HR" dirty="0"/>
              <a:t> sve zemlje u </a:t>
            </a:r>
            <a:r>
              <a:rPr lang="hr-HR" dirty="0" err="1"/>
              <a:t>Prviću</a:t>
            </a:r>
            <a:r>
              <a:rPr lang="hr-HR" dirty="0"/>
              <a:t>, osim </a:t>
            </a:r>
            <a:r>
              <a:rPr lang="hr-HR" dirty="0" err="1"/>
              <a:t>Doca</a:t>
            </a:r>
            <a:r>
              <a:rPr lang="hr-HR" dirty="0"/>
              <a:t> (koji je otprije bio u vlasništvu plemića </a:t>
            </a:r>
            <a:r>
              <a:rPr lang="hr-HR" dirty="0" err="1"/>
              <a:t>Dominosa</a:t>
            </a:r>
            <a:r>
              <a:rPr lang="hr-HR" dirty="0"/>
              <a:t>) uz dužnost, da u Luci podignu kroz dvije godine svoj novi samostan za tri redovnika dobra i uzorna ponašanja, koji će svaki dan zauvijek govoriti tri mise za razne članove obitelji Tavelića i njihove dobročince. Ako pak oni ne bi vršili ovu oporuku, sve zemlje (kaže Melkior) imaju pripasti fratrima provincije sv. Jeronima, koji će dnevno govoriti pet misa na njegovu odluku, te svaki dan mrtvački </a:t>
            </a:r>
            <a:r>
              <a:rPr lang="hr-HR" dirty="0" err="1"/>
              <a:t>oficij</a:t>
            </a:r>
            <a:r>
              <a:rPr lang="hr-HR" dirty="0"/>
              <a:t> za nj i njegove mrtve. Suviše novi fratri imaju podignuti crkvu u čast Triju Kralja ondje gdje je njegova kuća u </a:t>
            </a:r>
            <a:r>
              <a:rPr lang="hr-HR" dirty="0" err="1"/>
              <a:t>Prviću</a:t>
            </a:r>
            <a:r>
              <a:rPr lang="hr-HR" dirty="0"/>
              <a:t>. Melkior hoće, da se zemlje </a:t>
            </a:r>
            <a:r>
              <a:rPr lang="hr-HR" dirty="0" err="1"/>
              <a:t>prodadu</a:t>
            </a:r>
            <a:r>
              <a:rPr lang="hr-HR" dirty="0"/>
              <a:t> kad svrši kuga i dobiveni novac od oko 4000 dukata stavi na kamate u korist karmelićana. Ali su se ovi odrekli te ostavštine u korist trećoredaca.</a:t>
            </a:r>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20</a:t>
            </a:fld>
            <a:endParaRPr lang="hr-HR"/>
          </a:p>
        </p:txBody>
      </p:sp>
    </p:spTree>
    <p:extLst>
      <p:ext uri="{BB962C8B-B14F-4D97-AF65-F5344CB8AC3E}">
        <p14:creationId xmlns:p14="http://schemas.microsoft.com/office/powerpoint/2010/main" val="4294021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55000" lnSpcReduction="20000"/>
          </a:bodyPr>
          <a:lstStyle/>
          <a:p>
            <a:r>
              <a:rPr lang="hr-HR" b="1" dirty="0"/>
              <a:t>O samostanima na </a:t>
            </a:r>
            <a:r>
              <a:rPr lang="hr-HR" b="1" dirty="0" err="1"/>
              <a:t>Prviću</a:t>
            </a:r>
            <a:r>
              <a:rPr lang="hr-HR" b="1" dirty="0"/>
              <a:t> i </a:t>
            </a:r>
            <a:r>
              <a:rPr lang="hr-HR" b="1" dirty="0" err="1"/>
              <a:t>Sustipancu</a:t>
            </a:r>
            <a:r>
              <a:rPr lang="hr-HR" b="1" dirty="0"/>
              <a:t> kao najstarijim žarištima glagoljice u ovoj sredini govori i Stjepan  Ivančić ističući da se glagoljica uzdržala u šibenskoj biskupiji samo što su u njoj obitavali Trećoreci koji su je rabili na </a:t>
            </a:r>
            <a:r>
              <a:rPr lang="hr-HR" b="1" dirty="0" err="1"/>
              <a:t>Sustipancu</a:t>
            </a:r>
            <a:r>
              <a:rPr lang="hr-HR" b="1" dirty="0"/>
              <a:t> kod </a:t>
            </a:r>
            <a:r>
              <a:rPr lang="hr-HR" b="1" dirty="0" err="1"/>
              <a:t>Tiesnoga</a:t>
            </a:r>
            <a:r>
              <a:rPr lang="hr-HR" b="1" dirty="0"/>
              <a:t> i u trima župama kojima su upravljali : u </a:t>
            </a:r>
            <a:r>
              <a:rPr lang="hr-HR" b="1" dirty="0" err="1"/>
              <a:t>Prvić</a:t>
            </a:r>
            <a:r>
              <a:rPr lang="hr-HR" b="1" dirty="0"/>
              <a:t> Luci, Šepurini i </a:t>
            </a:r>
            <a:r>
              <a:rPr lang="hr-HR" b="1" dirty="0" err="1"/>
              <a:t>Kaprijam</a:t>
            </a:r>
            <a:r>
              <a:rPr lang="hr-HR" b="1" dirty="0"/>
              <a:t>. </a:t>
            </a:r>
          </a:p>
          <a:p>
            <a:endParaRPr lang="hr-HR" b="1" dirty="0"/>
          </a:p>
          <a:p>
            <a:r>
              <a:rPr lang="hr-HR" b="1" dirty="0"/>
              <a:t>Nad ulazom u samostan malena je  kamena ploča s uklesanim znakovljem braće franjevaca i glagoljicom dva slova B F </a:t>
            </a:r>
          </a:p>
          <a:p>
            <a:endParaRPr lang="hr-HR" b="1" dirty="0"/>
          </a:p>
          <a:p>
            <a:r>
              <a:rPr lang="hr-HR" b="1" dirty="0"/>
              <a:t>U dvorištu samostana latinicom MDXXVII (1527), a glagoljicom zapisane godine</a:t>
            </a:r>
            <a:r>
              <a:rPr lang="hr-HR" b="1" baseline="0" dirty="0"/>
              <a:t> </a:t>
            </a:r>
            <a:r>
              <a:rPr lang="hr-HR" b="1" dirty="0"/>
              <a:t>ČFMG (1564). Moguće da je u oštećenom dijelu </a:t>
            </a:r>
          </a:p>
          <a:p>
            <a:r>
              <a:rPr lang="hr-HR" b="1" dirty="0"/>
              <a:t>na sredini bilo uklesano još po jedno latiničko i glagoljičko slovo, pa bi godine mogle biti drugačije.</a:t>
            </a:r>
          </a:p>
          <a:p>
            <a:r>
              <a:rPr lang="hr-HR" b="1" dirty="0"/>
              <a:t>Na pr., ako je u sredini bio latinički  X, onda je godina MDXXXVII, tj. 1537.</a:t>
            </a:r>
          </a:p>
          <a:p>
            <a:endParaRPr lang="hr-HR" b="1" dirty="0"/>
          </a:p>
          <a:p>
            <a:r>
              <a:rPr lang="hr-HR" b="1" dirty="0"/>
              <a:t>U samostanu u </a:t>
            </a:r>
            <a:r>
              <a:rPr lang="hr-HR" b="1" dirty="0" err="1"/>
              <a:t>Prvić</a:t>
            </a:r>
            <a:r>
              <a:rPr lang="hr-HR" b="1" dirty="0"/>
              <a:t> Luci nalazi se na prvom katu još jedan glagoljički natpis, pokriven bojom.</a:t>
            </a:r>
          </a:p>
          <a:p>
            <a:endParaRPr lang="hr-H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Ljubaznošću prof. Žubrinića i gospođe Mirne Lipovac. Imamo najnovije otkriće i prijevod </a:t>
            </a:r>
          </a:p>
          <a:p>
            <a:r>
              <a:rPr lang="hr-HR" b="1" dirty="0"/>
              <a:t>Nadgrobna ploča ispisana glagoljicom 1650. g., unesena u crkvu, desno od oltara.</a:t>
            </a:r>
          </a:p>
          <a:p>
            <a:endParaRPr lang="hr-HR" b="1" dirty="0"/>
          </a:p>
          <a:p>
            <a:r>
              <a:rPr lang="hr-HR" b="1" dirty="0"/>
              <a:t>Ovo je</a:t>
            </a:r>
          </a:p>
          <a:p>
            <a:r>
              <a:rPr lang="hr-HR" b="1" dirty="0" err="1"/>
              <a:t>greb</a:t>
            </a:r>
            <a:r>
              <a:rPr lang="hr-HR" b="1" dirty="0"/>
              <a:t> ime-</a:t>
            </a:r>
          </a:p>
          <a:p>
            <a:r>
              <a:rPr lang="hr-HR" b="1" dirty="0" err="1"/>
              <a:t>nem</a:t>
            </a:r>
            <a:r>
              <a:rPr lang="hr-HR" b="1" dirty="0"/>
              <a:t> </a:t>
            </a:r>
            <a:r>
              <a:rPr lang="hr-HR" b="1" dirty="0" err="1"/>
              <a:t>Šemi</a:t>
            </a:r>
            <a:r>
              <a:rPr lang="hr-HR" b="1" dirty="0"/>
              <a:t>-</a:t>
            </a:r>
          </a:p>
          <a:p>
            <a:r>
              <a:rPr lang="hr-HR" b="1" dirty="0" err="1"/>
              <a:t>ćeva</a:t>
            </a:r>
            <a:r>
              <a:rPr lang="hr-HR" b="1" dirty="0"/>
              <a:t> a(</a:t>
            </a:r>
            <a:r>
              <a:rPr lang="hr-HR" b="1" dirty="0" err="1"/>
              <a:t>men</a:t>
            </a:r>
            <a:r>
              <a:rPr lang="hr-HR" b="1" dirty="0"/>
              <a:t>) ČHL (=1650.)</a:t>
            </a:r>
          </a:p>
          <a:p>
            <a:endParaRPr lang="hr-HR" b="1" dirty="0"/>
          </a:p>
          <a:p>
            <a:r>
              <a:rPr lang="hr-HR" b="1" dirty="0"/>
              <a:t>Navode se po predaji dva </a:t>
            </a:r>
            <a:r>
              <a:rPr lang="hr-HR" b="1" dirty="0" err="1"/>
              <a:t>glagoljčka</a:t>
            </a:r>
            <a:r>
              <a:rPr lang="hr-HR" b="1" dirty="0"/>
              <a:t> natpisa na grobu ispod križa na obližnjem otoku </a:t>
            </a:r>
            <a:r>
              <a:rPr lang="hr-HR" b="1" dirty="0" err="1"/>
              <a:t>Tijatu</a:t>
            </a:r>
            <a:r>
              <a:rPr lang="hr-HR" b="1" dirty="0"/>
              <a:t>, nažalost zalivena betonom</a:t>
            </a:r>
          </a:p>
          <a:p>
            <a:r>
              <a:rPr lang="hr-HR" b="1" dirty="0"/>
              <a:t>Glagoljalo se u  Murteru do 1823.  U Primoštenu do 1831. ,Šepurini  do 1859. u </a:t>
            </a:r>
            <a:r>
              <a:rPr lang="hr-HR" b="1" dirty="0" err="1"/>
              <a:t>Raslini</a:t>
            </a:r>
            <a:r>
              <a:rPr lang="hr-HR" b="1" dirty="0"/>
              <a:t> do 1870. U Vodicama do 1876. U </a:t>
            </a:r>
            <a:r>
              <a:rPr lang="hr-HR" b="1" dirty="0" err="1"/>
              <a:t>Kapriju</a:t>
            </a:r>
            <a:r>
              <a:rPr lang="hr-HR" b="1" dirty="0"/>
              <a:t> je 4. 4. 1891. umro pop Ivan Ninčević posljednji glagoljaš koji nije znao latinski. </a:t>
            </a:r>
          </a:p>
          <a:p>
            <a:endParaRPr lang="hr-HR" dirty="0"/>
          </a:p>
          <a:p>
            <a:r>
              <a:rPr lang="hr-HR" dirty="0"/>
              <a:t>Iz knjige Ante </a:t>
            </a:r>
            <a:r>
              <a:rPr lang="hr-HR" dirty="0" err="1"/>
              <a:t>Šupuka</a:t>
            </a:r>
            <a:r>
              <a:rPr lang="hr-HR" dirty="0"/>
              <a:t> Šibenski glagoljski spomenici izvadio sam nekoliko rečenica. </a:t>
            </a:r>
          </a:p>
          <a:p>
            <a:r>
              <a:rPr lang="hr-HR" dirty="0"/>
              <a:t>Sudeći po</a:t>
            </a:r>
            <a:r>
              <a:rPr lang="hr-HR" baseline="0" dirty="0"/>
              <a:t> nekim podacima  iz obilne literature glagoljica  u ovom kraju  počinje sa dolaskom  ben</a:t>
            </a:r>
            <a:r>
              <a:rPr lang="hr-HR" dirty="0"/>
              <a:t>ediktinaca, a pretpostavka samo je </a:t>
            </a:r>
            <a:r>
              <a:rPr lang="hr-HR" dirty="0" err="1"/>
              <a:t>Stošićeva</a:t>
            </a:r>
            <a:r>
              <a:rPr lang="hr-HR" dirty="0"/>
              <a:t> pretpostavka ustvari Petra </a:t>
            </a:r>
            <a:r>
              <a:rPr lang="hr-HR" dirty="0" err="1"/>
              <a:t>Kaera</a:t>
            </a:r>
            <a:r>
              <a:rPr lang="hr-HR" dirty="0"/>
              <a:t> koji povezujući glagoljsku djelatnost </a:t>
            </a:r>
            <a:r>
              <a:rPr lang="hr-HR" dirty="0" err="1"/>
              <a:t>Teodozija</a:t>
            </a:r>
            <a:r>
              <a:rPr lang="hr-HR" dirty="0"/>
              <a:t> Ninskoga (IX stoljeće) s radom I.T. </a:t>
            </a:r>
            <a:r>
              <a:rPr lang="hr-HR" dirty="0" err="1"/>
              <a:t>Mrnavića</a:t>
            </a:r>
            <a:r>
              <a:rPr lang="hr-HR" dirty="0"/>
              <a:t> oko izdavanja i uređenja glagoljskih  crkvenih knjiga pokušava dokazati veliku starost upotrebe glagoljice i glagoljske liturgije</a:t>
            </a:r>
            <a:r>
              <a:rPr lang="hr-HR" baseline="0" dirty="0"/>
              <a:t> i </a:t>
            </a:r>
            <a:r>
              <a:rPr lang="hr-HR" dirty="0"/>
              <a:t>da je to bilo ranije,</a:t>
            </a:r>
            <a:r>
              <a:rPr lang="hr-HR" baseline="0" dirty="0"/>
              <a:t> kad je Šibenik neko vrijeme pripadao ninskoj biskupiji pa kao da je uvjerljivije povezati te početke s dolaskom benediktinaca koji su svoje samostane  u okolici Šibenika imali u </a:t>
            </a:r>
            <a:r>
              <a:rPr lang="hr-HR" baseline="0" dirty="0" err="1"/>
              <a:t>Žirju</a:t>
            </a:r>
            <a:r>
              <a:rPr lang="hr-HR" baseline="0" dirty="0"/>
              <a:t> , </a:t>
            </a:r>
            <a:r>
              <a:rPr lang="hr-HR" baseline="0" dirty="0" err="1"/>
              <a:t>Sustipancu</a:t>
            </a:r>
            <a:r>
              <a:rPr lang="hr-HR" baseline="0" dirty="0"/>
              <a:t> (otočiću kod Pirovca) , na </a:t>
            </a:r>
            <a:r>
              <a:rPr lang="hr-HR" baseline="0" dirty="0" err="1"/>
              <a:t>Prviću</a:t>
            </a:r>
            <a:r>
              <a:rPr lang="hr-HR" baseline="0" dirty="0"/>
              <a:t> , na </a:t>
            </a:r>
            <a:r>
              <a:rPr lang="hr-HR" baseline="0" dirty="0" err="1"/>
              <a:t>Ljuljevcu</a:t>
            </a:r>
            <a:r>
              <a:rPr lang="hr-HR" baseline="0" dirty="0"/>
              <a:t> na otočiću na kojem je sada  tvrđava sv. Nikole u kanalu sv. Ante. na temelju prijepisa </a:t>
            </a:r>
            <a:r>
              <a:rPr lang="hr-HR" baseline="0" dirty="0" err="1"/>
              <a:t>Teodozijevog</a:t>
            </a:r>
            <a:r>
              <a:rPr lang="hr-HR" baseline="0" dirty="0"/>
              <a:t> psaltira nađenog u Šibeniku Međutim još 1911. Jagić ga je proglasio falsifikatom. Da bi glagoljica dobila veći zamah da je iz crkvenih krugova ušla i u svjetovnu praksu i da je tomu pridonio i veći broj benediktinaca i to je istina ali i da su benediktinci donoseći glagoljicu našli glagoljicu i glagoljske tradicije dokazi su iskopani kameni ulomci pisani glagoljicom iz Plastova kod Skradina što upućuje da se prvo glagoljica širila iz unutrašnjosti prema otocima  i obali. Kukuljević o ovoj stvari navodi podatke iz XIII i XIV stoljeća .U listopadu 1242. </a:t>
            </a:r>
            <a:r>
              <a:rPr lang="hr-HR" baseline="0" dirty="0" err="1"/>
              <a:t>natpop</a:t>
            </a:r>
            <a:r>
              <a:rPr lang="hr-HR" baseline="0" dirty="0"/>
              <a:t> Stanimir sa svećenstvom izjavljuje da se imaju pokoravati trogirskom biskupu </a:t>
            </a:r>
            <a:r>
              <a:rPr lang="hr-HR" baseline="0" dirty="0" err="1"/>
              <a:t>Treguanu</a:t>
            </a:r>
            <a:r>
              <a:rPr lang="hr-HR" baseline="0" dirty="0"/>
              <a:t> , a 1375. . Grgur , sin Martina </a:t>
            </a:r>
            <a:r>
              <a:rPr lang="hr-HR" baseline="0" dirty="0" err="1"/>
              <a:t>Borislavića</a:t>
            </a:r>
            <a:r>
              <a:rPr lang="hr-HR" baseline="0" dirty="0"/>
              <a:t> iz Modruš s Gorice po </a:t>
            </a:r>
            <a:r>
              <a:rPr lang="hr-HR" baseline="0" dirty="0" err="1"/>
              <a:t>naruđbi</a:t>
            </a:r>
            <a:r>
              <a:rPr lang="hr-HR" baseline="0" dirty="0"/>
              <a:t> za </a:t>
            </a:r>
            <a:r>
              <a:rPr lang="hr-HR" baseline="0" dirty="0" err="1"/>
              <a:t>prizidnice</a:t>
            </a:r>
            <a:r>
              <a:rPr lang="hr-HR" baseline="0" dirty="0"/>
              <a:t> crkve sv. </a:t>
            </a:r>
            <a:r>
              <a:rPr lang="hr-HR" baseline="0" dirty="0" err="1"/>
              <a:t>Juliana</a:t>
            </a:r>
            <a:r>
              <a:rPr lang="hr-HR" baseline="0" dirty="0"/>
              <a:t>  Šibenskoga sastavlja psaltir , </a:t>
            </a:r>
            <a:r>
              <a:rPr lang="hr-HR" baseline="0" dirty="0" err="1"/>
              <a:t>djelove</a:t>
            </a:r>
            <a:r>
              <a:rPr lang="hr-HR" baseline="0" dirty="0"/>
              <a:t> , misala i razne molitve.  </a:t>
            </a:r>
          </a:p>
          <a:p>
            <a:endParaRPr lang="hr-HR" baseline="0" dirty="0"/>
          </a:p>
          <a:p>
            <a:r>
              <a:rPr lang="hr-HR" baseline="0" dirty="0"/>
              <a:t>Opet  Krsto </a:t>
            </a:r>
            <a:r>
              <a:rPr lang="hr-HR" baseline="0" dirty="0" err="1"/>
              <a:t>Stošić</a:t>
            </a:r>
            <a:r>
              <a:rPr lang="hr-HR" baseline="0" dirty="0"/>
              <a:t> </a:t>
            </a:r>
            <a:r>
              <a:rPr lang="hr-HR" dirty="0"/>
              <a:t> Splitski nadbiskup g. 1267. kaznio je opata sv. Marije "de </a:t>
            </a:r>
            <a:r>
              <a:rPr lang="hr-HR" dirty="0" err="1"/>
              <a:t>Insula</a:t>
            </a:r>
            <a:r>
              <a:rPr lang="hr-HR" dirty="0"/>
              <a:t>", jer nije držao postove svoga benediktinskog reda i jer je živio sam bez drugih redovnika. Ivan Lučić kaže, da je postojao samostan sv. Marije "na otoku". Drugih vijesti od starine nema. Istina, još 15.12.1727. naziva se "s. Maria </a:t>
            </a:r>
            <a:r>
              <a:rPr lang="hr-HR" dirty="0" err="1"/>
              <a:t>dell</a:t>
            </a:r>
            <a:r>
              <a:rPr lang="hr-HR" dirty="0"/>
              <a:t>' </a:t>
            </a:r>
            <a:r>
              <a:rPr lang="hr-HR" dirty="0" err="1"/>
              <a:t>isola</a:t>
            </a:r>
            <a:r>
              <a:rPr lang="hr-HR" dirty="0"/>
              <a:t>" crkva u </a:t>
            </a:r>
            <a:r>
              <a:rPr lang="hr-HR" dirty="0" err="1"/>
              <a:t>Prviću</a:t>
            </a:r>
            <a:r>
              <a:rPr lang="hr-HR" dirty="0"/>
              <a:t> Luci, ali podatak Lučića se možda odnosi na </a:t>
            </a:r>
            <a:r>
              <a:rPr lang="hr-HR" dirty="0" err="1"/>
              <a:t>Žirje</a:t>
            </a:r>
            <a:r>
              <a:rPr lang="hr-HR" dirty="0"/>
              <a:t>. P. </a:t>
            </a:r>
            <a:r>
              <a:rPr lang="hr-HR" dirty="0" err="1"/>
              <a:t>Kaer</a:t>
            </a:r>
            <a:r>
              <a:rPr lang="hr-HR" dirty="0"/>
              <a:t> kaže, da se na današnjem grobištu sv. Roka u </a:t>
            </a:r>
            <a:r>
              <a:rPr lang="hr-HR" dirty="0" err="1"/>
              <a:t>Prviću</a:t>
            </a:r>
            <a:r>
              <a:rPr lang="hr-HR" dirty="0"/>
              <a:t> našlo ulomaka pleterne ornamentike, pa zaključuje, da su ondje bili benediktinci. Mještani pričaju, da je neki samostan bio na drugoj strani njihove luke, koju zovu Donja Banda, gdje su tragovi nekih zgrada. Drugi kažu, da zidine na </a:t>
            </a:r>
            <a:r>
              <a:rPr lang="hr-HR" dirty="0" err="1"/>
              <a:t>Pomirišću</a:t>
            </a:r>
            <a:r>
              <a:rPr lang="hr-HR" dirty="0"/>
              <a:t> pripadaju davnom benediktinskom samostanu, a da je o. Anđeo </a:t>
            </a:r>
            <a:r>
              <a:rPr lang="hr-HR" dirty="0" err="1"/>
              <a:t>Buratović</a:t>
            </a:r>
            <a:r>
              <a:rPr lang="hr-HR" dirty="0"/>
              <a:t> našao dokument u Rimu o njemu iz 10. stoljeća.</a:t>
            </a:r>
          </a:p>
          <a:p>
            <a:endParaRPr lang="hr-HR" b="1" dirty="0"/>
          </a:p>
          <a:p>
            <a:r>
              <a:rPr lang="hr-HR" b="1" baseline="0" dirty="0"/>
              <a:t> </a:t>
            </a:r>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21</a:t>
            </a:fld>
            <a:endParaRPr lang="hr-HR"/>
          </a:p>
        </p:txBody>
      </p:sp>
    </p:spTree>
    <p:extLst>
      <p:ext uri="{BB962C8B-B14F-4D97-AF65-F5344CB8AC3E}">
        <p14:creationId xmlns:p14="http://schemas.microsoft.com/office/powerpoint/2010/main" val="1882076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92500" lnSpcReduction="20000"/>
          </a:bodyPr>
          <a:lstStyle/>
          <a:p>
            <a:r>
              <a:rPr lang="hr-HR" b="1" dirty="0"/>
              <a:t>Što se tiče</a:t>
            </a:r>
            <a:r>
              <a:rPr lang="hr-HR" b="1" baseline="0" dirty="0"/>
              <a:t> glagolskih knjiga, u samostanu je j</a:t>
            </a:r>
            <a:r>
              <a:rPr lang="hr-HR" b="1" dirty="0"/>
              <a:t>edan</a:t>
            </a:r>
            <a:r>
              <a:rPr lang="hr-HR" b="1" baseline="0" dirty="0"/>
              <a:t> </a:t>
            </a:r>
            <a:r>
              <a:rPr lang="hr-HR" b="1" dirty="0"/>
              <a:t>primjerak </a:t>
            </a:r>
            <a:r>
              <a:rPr lang="hr-HR" b="1" baseline="0" dirty="0"/>
              <a:t>d</a:t>
            </a:r>
            <a:r>
              <a:rPr lang="hr-HR" b="1" dirty="0"/>
              <a:t>rugog izdanja </a:t>
            </a:r>
            <a:r>
              <a:rPr lang="hr-HR" b="1" dirty="0" err="1"/>
              <a:t>Parčićeva</a:t>
            </a:r>
            <a:r>
              <a:rPr lang="hr-HR" b="1" dirty="0"/>
              <a:t> misala, tiskan 1896. kojega je </a:t>
            </a:r>
            <a:r>
              <a:rPr lang="hr-HR" b="1" dirty="0" err="1"/>
              <a:t>Parčić</a:t>
            </a:r>
            <a:r>
              <a:rPr lang="hr-HR" b="1" dirty="0"/>
              <a:t> darovao </a:t>
            </a:r>
            <a:r>
              <a:rPr lang="hr-HR" b="1" dirty="0" err="1"/>
              <a:t>otcu</a:t>
            </a:r>
            <a:r>
              <a:rPr lang="hr-HR" b="1" dirty="0"/>
              <a:t> Dinku </a:t>
            </a:r>
            <a:r>
              <a:rPr lang="hr-HR" b="1" dirty="0" err="1"/>
              <a:t>Šulini</a:t>
            </a:r>
            <a:r>
              <a:rPr lang="hr-HR" b="1" dirty="0"/>
              <a:t> o čemu svjedoči i posveta u knjizi. Ovo su ga ljeto imali u rukama  Prof. Žubrinić i gospođa</a:t>
            </a:r>
            <a:r>
              <a:rPr lang="hr-HR" b="1" baseline="0" dirty="0"/>
              <a:t> Mirna Lipovac.  Ta posveta glasi : </a:t>
            </a:r>
            <a:r>
              <a:rPr lang="hr-HR" b="1" dirty="0" err="1"/>
              <a:t>Otcu</a:t>
            </a:r>
            <a:r>
              <a:rPr lang="hr-HR" b="1" dirty="0"/>
              <a:t> Dinku </a:t>
            </a:r>
            <a:r>
              <a:rPr lang="hr-HR" b="1" dirty="0" err="1"/>
              <a:t>Šulini</a:t>
            </a:r>
            <a:r>
              <a:rPr lang="hr-HR" b="1" dirty="0"/>
              <a:t> na dar za njegovu umnu i brižljivu pripomoć u tiskarskom </a:t>
            </a:r>
            <a:r>
              <a:rPr lang="hr-HR" b="1" dirty="0" err="1"/>
              <a:t>poizpravljanju</a:t>
            </a:r>
            <a:r>
              <a:rPr lang="hr-HR" b="1" dirty="0"/>
              <a:t> ovoga Misala, 25. travnja 1896. </a:t>
            </a:r>
          </a:p>
          <a:p>
            <a:r>
              <a:rPr lang="hr-HR" b="1" dirty="0"/>
              <a:t>Veći dio knjiga je uništen u požaru samostana 1884. Ono što je ostalo </a:t>
            </a:r>
            <a:r>
              <a:rPr lang="hr-HR" b="1" baseline="0" dirty="0"/>
              <a:t> vjerojatno se nalazi u nekim arhivama u Šibeniku. </a:t>
            </a:r>
            <a:r>
              <a:rPr lang="hr-HR" b="1" dirty="0"/>
              <a:t> Kako se navodi samostansku je knjižnicu uredio o. Ante </a:t>
            </a:r>
            <a:r>
              <a:rPr lang="hr-HR" b="1" dirty="0" err="1"/>
              <a:t>Nižić</a:t>
            </a:r>
            <a:r>
              <a:rPr lang="hr-HR" b="1" dirty="0"/>
              <a:t> g. 1907. (oko 800 primjeraka). </a:t>
            </a:r>
          </a:p>
          <a:p>
            <a:r>
              <a:rPr lang="hr-HR" b="1" dirty="0" err="1"/>
              <a:t>Milčetić</a:t>
            </a:r>
            <a:r>
              <a:rPr lang="hr-HR" b="1" dirty="0"/>
              <a:t>, Jelić, </a:t>
            </a:r>
            <a:r>
              <a:rPr lang="hr-HR" b="1" dirty="0" err="1"/>
              <a:t>Stošić</a:t>
            </a:r>
            <a:r>
              <a:rPr lang="hr-HR" b="1" dirty="0"/>
              <a:t> i </a:t>
            </a:r>
            <a:r>
              <a:rPr lang="hr-HR" b="1" dirty="0" err="1"/>
              <a:t>Šupuk</a:t>
            </a:r>
            <a:r>
              <a:rPr lang="hr-HR" b="1" dirty="0"/>
              <a:t> navode  neka značajnija glagoljska djela koja su nekada bila u samostanu u </a:t>
            </a:r>
            <a:r>
              <a:rPr lang="hr-HR" b="1" dirty="0" err="1"/>
              <a:t>Prvić</a:t>
            </a:r>
            <a:r>
              <a:rPr lang="hr-HR" b="1" dirty="0"/>
              <a:t> Luci.  Ovdje imate priliku vidjeti jednu od oporuka iz doba boravka  franjevaca trećoredaca u našem samostanu.</a:t>
            </a:r>
            <a:endParaRPr lang="hr-HR" dirty="0"/>
          </a:p>
          <a:p>
            <a:endParaRPr lang="hr-HR" dirty="0"/>
          </a:p>
          <a:p>
            <a:r>
              <a:rPr lang="hr-HR" dirty="0"/>
              <a:t>Ivan </a:t>
            </a:r>
            <a:r>
              <a:rPr lang="hr-HR" dirty="0" err="1"/>
              <a:t>Milčetić</a:t>
            </a:r>
            <a:r>
              <a:rPr lang="hr-HR" dirty="0"/>
              <a:t> našao je u </a:t>
            </a:r>
            <a:r>
              <a:rPr lang="hr-HR" dirty="0" err="1"/>
              <a:t>Berčićevoj</a:t>
            </a:r>
            <a:r>
              <a:rPr lang="hr-HR" dirty="0"/>
              <a:t> zbirci nekoliko odlomaka iz </a:t>
            </a:r>
            <a:r>
              <a:rPr lang="hr-HR" dirty="0" err="1"/>
              <a:t>Prvića</a:t>
            </a:r>
            <a:r>
              <a:rPr lang="hr-HR" dirty="0"/>
              <a:t> , a nekima je odredio i vrijeme  uglavnom se radi o punomoći Ivanu </a:t>
            </a:r>
            <a:r>
              <a:rPr lang="hr-HR" dirty="0" err="1"/>
              <a:t>Jadrijeviću</a:t>
            </a:r>
            <a:r>
              <a:rPr lang="hr-HR" dirty="0"/>
              <a:t>  o zastupanju njihovih interesa potpisanih glagoljicom u šest redaka .</a:t>
            </a:r>
          </a:p>
          <a:p>
            <a:r>
              <a:rPr lang="hr-HR" dirty="0"/>
              <a:t>u datiranju </a:t>
            </a:r>
            <a:r>
              <a:rPr lang="hr-HR" dirty="0" err="1"/>
              <a:t>Berčićevih</a:t>
            </a:r>
            <a:r>
              <a:rPr lang="hr-HR" dirty="0"/>
              <a:t> odlomaka iz </a:t>
            </a:r>
            <a:r>
              <a:rPr lang="hr-HR" dirty="0" err="1"/>
              <a:t>Prvića</a:t>
            </a:r>
            <a:r>
              <a:rPr lang="hr-HR" dirty="0"/>
              <a:t> veli za prvi </a:t>
            </a:r>
            <a:r>
              <a:rPr lang="hr-HR" dirty="0" err="1"/>
              <a:t>odstrižak</a:t>
            </a:r>
            <a:r>
              <a:rPr lang="hr-HR" dirty="0"/>
              <a:t> B.II 3 </a:t>
            </a:r>
            <a:r>
              <a:rPr lang="hr-HR" dirty="0" err="1"/>
              <a:t>Prvić</a:t>
            </a:r>
            <a:r>
              <a:rPr lang="hr-HR" dirty="0"/>
              <a:t> da će biti iz XIV vijeka , za drugi (signatura (6,11) ”Iz </a:t>
            </a:r>
            <a:r>
              <a:rPr lang="hr-HR" dirty="0" err="1"/>
              <a:t>Prvića</a:t>
            </a:r>
            <a:r>
              <a:rPr lang="hr-HR" dirty="0"/>
              <a:t> 1848, 8/8”pretpostavlja isto vrijeme , a za odlomak „3B . Iz </a:t>
            </a:r>
            <a:r>
              <a:rPr lang="hr-HR" dirty="0" err="1"/>
              <a:t>Prvića</a:t>
            </a:r>
            <a:r>
              <a:rPr lang="hr-HR" dirty="0"/>
              <a:t> na 31/12 1852” kaže doslovce „Bit će iz XIV vijeka. Ili  možda iz XIII. vijeka. </a:t>
            </a:r>
          </a:p>
          <a:p>
            <a:r>
              <a:rPr lang="hr-HR" dirty="0"/>
              <a:t>Jelić spominje „</a:t>
            </a:r>
            <a:r>
              <a:rPr lang="hr-HR" dirty="0" err="1"/>
              <a:t>Missale</a:t>
            </a:r>
            <a:r>
              <a:rPr lang="hr-HR" dirty="0"/>
              <a:t> </a:t>
            </a:r>
            <a:r>
              <a:rPr lang="hr-HR" dirty="0" err="1"/>
              <a:t>glagoliticum</a:t>
            </a:r>
            <a:r>
              <a:rPr lang="hr-HR" dirty="0"/>
              <a:t> </a:t>
            </a:r>
            <a:r>
              <a:rPr lang="hr-HR" dirty="0" err="1"/>
              <a:t>prvicianum</a:t>
            </a:r>
            <a:r>
              <a:rPr lang="hr-HR" dirty="0"/>
              <a:t> „ to jest </a:t>
            </a:r>
            <a:r>
              <a:rPr lang="hr-HR" dirty="0" err="1"/>
              <a:t>fragmentat</a:t>
            </a:r>
            <a:r>
              <a:rPr lang="hr-HR" dirty="0"/>
              <a:t> XV stoljeća i </a:t>
            </a:r>
            <a:r>
              <a:rPr lang="hr-HR" dirty="0" err="1"/>
              <a:t>abecedarium</a:t>
            </a:r>
            <a:r>
              <a:rPr lang="hr-HR" dirty="0"/>
              <a:t> </a:t>
            </a:r>
            <a:r>
              <a:rPr lang="hr-HR" dirty="0" err="1"/>
              <a:t>glagoliticum</a:t>
            </a:r>
            <a:r>
              <a:rPr lang="hr-HR" dirty="0"/>
              <a:t> 2 iz godine 1823. ., glagoljicom su vođene „Libri </a:t>
            </a:r>
            <a:r>
              <a:rPr lang="hr-HR" dirty="0" err="1"/>
              <a:t>parochiales</a:t>
            </a:r>
            <a:r>
              <a:rPr lang="hr-HR" dirty="0"/>
              <a:t> </a:t>
            </a:r>
            <a:r>
              <a:rPr lang="hr-HR" dirty="0" err="1"/>
              <a:t>baptizatorum</a:t>
            </a:r>
            <a:r>
              <a:rPr lang="hr-HR" dirty="0"/>
              <a:t> „ od 1689.do 1711. „</a:t>
            </a:r>
            <a:r>
              <a:rPr lang="hr-HR" dirty="0" err="1"/>
              <a:t>Copulatorum</a:t>
            </a:r>
            <a:r>
              <a:rPr lang="hr-HR" dirty="0"/>
              <a:t> „ od 1689.- 1711. i od 1750-1812. i </a:t>
            </a:r>
            <a:r>
              <a:rPr lang="hr-HR" dirty="0" err="1"/>
              <a:t>defunctorum</a:t>
            </a:r>
            <a:r>
              <a:rPr lang="hr-HR" dirty="0"/>
              <a:t>  od 1690.-1710. </a:t>
            </a:r>
          </a:p>
          <a:p>
            <a:r>
              <a:rPr lang="hr-HR" dirty="0" err="1"/>
              <a:t>Stošić</a:t>
            </a:r>
            <a:r>
              <a:rPr lang="hr-HR" dirty="0"/>
              <a:t> navodi, da su za neke knjige glagoljicom  vođene i knjige vjenčanih i rođenih  i knjiga mrtvih (II) od 1790-1812.  Prilikom požara u samostanu 1.XII 1884. propale se neke župske  knjige i razne isprave pisanje glagoljicom.</a:t>
            </a:r>
          </a:p>
          <a:p>
            <a:r>
              <a:rPr lang="hr-HR" dirty="0"/>
              <a:t>Bratovština iz Šepurine 30.XI 1696. sastavlja ugovor s trećoredcima iz </a:t>
            </a:r>
            <a:r>
              <a:rPr lang="hr-HR" dirty="0" err="1"/>
              <a:t>Prvić</a:t>
            </a:r>
            <a:r>
              <a:rPr lang="hr-HR" dirty="0"/>
              <a:t> Luke ,te se svi redovnici potpisuju glagoljicom.</a:t>
            </a:r>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22</a:t>
            </a:fld>
            <a:endParaRPr lang="hr-H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b="1" dirty="0"/>
              <a:t>Svakako završiti priču o samostanu i crkvi</a:t>
            </a:r>
            <a:r>
              <a:rPr lang="hr-HR" b="1" baseline="0" dirty="0"/>
              <a:t> u </a:t>
            </a:r>
            <a:r>
              <a:rPr lang="hr-HR" b="1" baseline="0" dirty="0" err="1"/>
              <a:t>Prvić</a:t>
            </a:r>
            <a:r>
              <a:rPr lang="hr-HR" b="1" baseline="0" dirty="0"/>
              <a:t> Luci ne može se bez spomena Fausta Vrančića koji je u njoj sahranjen po njegovoj zadnjoj volji, a isto tako i po njegovoj želji je  uklesan epitaf na nadgrobnoj ploči. </a:t>
            </a:r>
          </a:p>
          <a:p>
            <a:r>
              <a:rPr lang="hr-HR" b="1" baseline="0" dirty="0"/>
              <a:t>No međutim, u kontekstu glagoljice, vremena u kojem je živio i umro Faust Vrančić  spominje se Ivan </a:t>
            </a:r>
            <a:r>
              <a:rPr lang="hr-HR" b="1" baseline="0" dirty="0" err="1"/>
              <a:t>Tomko</a:t>
            </a:r>
            <a:r>
              <a:rPr lang="hr-HR" b="1" baseline="0" dirty="0"/>
              <a:t> </a:t>
            </a:r>
            <a:r>
              <a:rPr lang="hr-HR" b="1" baseline="0" dirty="0" err="1"/>
              <a:t>Mrnavić</a:t>
            </a:r>
            <a:r>
              <a:rPr lang="hr-HR" b="1" baseline="0" dirty="0"/>
              <a:t>  koji je </a:t>
            </a:r>
            <a:r>
              <a:rPr lang="hr-HR" b="1" dirty="0"/>
              <a:t>vrlo interesantna osoba i zbog toga što je bio bliski</a:t>
            </a:r>
            <a:r>
              <a:rPr lang="hr-HR" b="1" baseline="0" dirty="0"/>
              <a:t> prijatelj Fausta Vrančića. </a:t>
            </a:r>
          </a:p>
          <a:p>
            <a:endParaRPr lang="hr-HR" b="1" baseline="0" dirty="0"/>
          </a:p>
          <a:p>
            <a:r>
              <a:rPr lang="hr-HR" b="1" baseline="0" dirty="0"/>
              <a:t>Ivan </a:t>
            </a:r>
            <a:r>
              <a:rPr lang="hr-HR" b="1" baseline="0" dirty="0" err="1"/>
              <a:t>Tomko</a:t>
            </a:r>
            <a:r>
              <a:rPr lang="hr-HR" b="1" baseline="0" dirty="0"/>
              <a:t> </a:t>
            </a:r>
            <a:r>
              <a:rPr lang="hr-HR" b="1" baseline="0" dirty="0" err="1"/>
              <a:t>Mrnavić</a:t>
            </a:r>
            <a:r>
              <a:rPr lang="hr-HR" b="1" baseline="0" dirty="0"/>
              <a:t>  tada kanonik u šibenskoj katedrali 22. veljače 1617. održao je glasoviti  posmrtni govor Faustu Vrančiću i ispratio ga lađom na zadnje počivalište u </a:t>
            </a:r>
            <a:r>
              <a:rPr lang="hr-HR" b="1" baseline="0" dirty="0" err="1"/>
              <a:t>Prvić</a:t>
            </a:r>
            <a:r>
              <a:rPr lang="hr-HR" b="1" baseline="0" dirty="0"/>
              <a:t> Luku. Kako piše </a:t>
            </a:r>
            <a:r>
              <a:rPr lang="hr-HR" b="1" baseline="0" dirty="0" err="1"/>
              <a:t>Stošić</a:t>
            </a:r>
            <a:r>
              <a:rPr lang="hr-HR" b="1" baseline="0" dirty="0"/>
              <a:t> </a:t>
            </a:r>
            <a:r>
              <a:rPr lang="hr-HR" b="1" dirty="0"/>
              <a:t>glagoljaški pomladak svoje je obrazovanje  primao od iskusnijih i starijih popova glagoljaša, ponajviše u samostanu u </a:t>
            </a:r>
            <a:r>
              <a:rPr lang="hr-HR" b="1" dirty="0" err="1"/>
              <a:t>Prvić</a:t>
            </a:r>
            <a:r>
              <a:rPr lang="hr-HR" b="1" baseline="0" dirty="0"/>
              <a:t> Luci, ili u kojem šibenskom sjemeništu  na pr. u samostanu sv. Frane.</a:t>
            </a:r>
          </a:p>
          <a:p>
            <a:r>
              <a:rPr lang="hr-HR" b="0" baseline="0" dirty="0"/>
              <a:t> </a:t>
            </a:r>
            <a:r>
              <a:rPr lang="hr-HR" b="1" baseline="0" dirty="0"/>
              <a:t>Pod upravom Ivana </a:t>
            </a:r>
            <a:r>
              <a:rPr lang="hr-HR" b="1" baseline="0" dirty="0" err="1"/>
              <a:t>Tomka</a:t>
            </a:r>
            <a:r>
              <a:rPr lang="hr-HR" b="1" baseline="0" dirty="0"/>
              <a:t> </a:t>
            </a:r>
            <a:r>
              <a:rPr lang="hr-HR" b="1" baseline="0" dirty="0" err="1"/>
              <a:t>Mrnavića</a:t>
            </a:r>
            <a:r>
              <a:rPr lang="hr-HR" b="1" baseline="0" dirty="0"/>
              <a:t> 1564. otvoreno je u Šibeniku sjemenište za glagoljaše, u njemu su učenici prema odluci sinode morali učiti glagoljicu  tri godine. Prema ovim podacima trebalo bi vjerovati kako je Faust Vrančić  sigurno bio upoznat sa glagoljičnim pismom, a rodna kuća u Šibeniku nasuprot je Franjevačkom samostanu i crkvi sada svetištu prvog hrvatskog kanoniziranog svetca Nikole Tavelića s najstarijom bibliotekom. </a:t>
            </a:r>
          </a:p>
          <a:p>
            <a:r>
              <a:rPr lang="hr-HR" b="1" baseline="0" dirty="0"/>
              <a:t> 2012. pokraj samostana svečano je otvoren Memorijalni centar Faust Vrančić. </a:t>
            </a:r>
            <a:endParaRPr lang="hr-HR" b="0" baseline="0" dirty="0"/>
          </a:p>
          <a:p>
            <a:endParaRPr lang="hr-HR" b="1" baseline="0" dirty="0"/>
          </a:p>
          <a:p>
            <a:endParaRPr lang="hr-HR" b="1"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23</a:t>
            </a:fld>
            <a:endParaRPr lang="hr-HR"/>
          </a:p>
        </p:txBody>
      </p:sp>
    </p:spTree>
    <p:extLst>
      <p:ext uri="{BB962C8B-B14F-4D97-AF65-F5344CB8AC3E}">
        <p14:creationId xmlns:p14="http://schemas.microsoft.com/office/powerpoint/2010/main" val="548320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92500" lnSpcReduction="20000"/>
          </a:bodyPr>
          <a:lstStyle/>
          <a:p>
            <a:r>
              <a:rPr lang="hr-HR" b="1" dirty="0"/>
              <a:t>Ponovni odlazak </a:t>
            </a:r>
            <a:r>
              <a:rPr lang="hr-HR" b="1" dirty="0" err="1"/>
              <a:t>Parčića</a:t>
            </a:r>
            <a:r>
              <a:rPr lang="hr-HR" b="1" dirty="0"/>
              <a:t> u Zadar</a:t>
            </a:r>
            <a:r>
              <a:rPr lang="hr-HR" b="1" baseline="0" dirty="0"/>
              <a:t> povezao bih sa pričom o njegovoj  ulozi u hrvatskoj </a:t>
            </a:r>
            <a:r>
              <a:rPr lang="hr-HR" b="1" dirty="0"/>
              <a:t> leksikografiji.</a:t>
            </a:r>
          </a:p>
          <a:p>
            <a:r>
              <a:rPr lang="hr-HR" b="1" dirty="0"/>
              <a:t>Već je rečeno,  u školi u Krku  kako bi čuo hrvatske riječi na listiće papira bi im dodavao talijansko značenje. L</a:t>
            </a:r>
            <a:r>
              <a:rPr lang="hr-HR" b="1" baseline="0" dirty="0"/>
              <a:t>eksikografski rad započeo je </a:t>
            </a:r>
            <a:r>
              <a:rPr lang="hr-HR" b="1" dirty="0"/>
              <a:t>kao bogoslov, prvih godina bogoslovlja.</a:t>
            </a:r>
          </a:p>
          <a:p>
            <a:pPr marL="228600" indent="-228600">
              <a:buAutoNum type="arabicPeriod" startAt="1951"/>
            </a:pPr>
            <a:r>
              <a:rPr lang="hr-HR" b="1" baseline="0" dirty="0"/>
              <a:t>Sastavi mali talijansko- hrvatski rječnik  od 120 stranica a 1952. u Rijeci  izdao </a:t>
            </a:r>
            <a:r>
              <a:rPr lang="hr-HR" b="1" baseline="0" dirty="0" err="1"/>
              <a:t>Karlettzky</a:t>
            </a:r>
            <a:r>
              <a:rPr lang="hr-HR" b="1" baseline="0" dirty="0"/>
              <a:t> od kojega je dobio 20 forinti. </a:t>
            </a:r>
          </a:p>
          <a:p>
            <a:pPr marL="0" indent="0">
              <a:buNone/>
            </a:pPr>
            <a:endParaRPr lang="hr-HR" b="1" baseline="0" dirty="0"/>
          </a:p>
          <a:p>
            <a:pPr marL="0" indent="0">
              <a:buNone/>
            </a:pPr>
            <a:r>
              <a:rPr lang="hr-HR" b="1" dirty="0"/>
              <a:t>1858.  pod nazivom </a:t>
            </a:r>
            <a:r>
              <a:rPr lang="hr-HR" b="1" dirty="0" err="1"/>
              <a:t>Riečnik</a:t>
            </a:r>
            <a:r>
              <a:rPr lang="hr-HR" b="1" dirty="0"/>
              <a:t> ilirsko-</a:t>
            </a:r>
            <a:r>
              <a:rPr lang="hr-HR" b="1" dirty="0" err="1"/>
              <a:t>talianski</a:t>
            </a:r>
            <a:r>
              <a:rPr lang="hr-HR" b="1" dirty="0"/>
              <a:t> objavljeno je p</a:t>
            </a:r>
            <a:r>
              <a:rPr lang="hr-HR" b="1" baseline="0" dirty="0"/>
              <a:t>rvo izdanje rječnika</a:t>
            </a:r>
            <a:r>
              <a:rPr lang="hr-HR" b="1" dirty="0"/>
              <a:t>, a pod nazivom Rječnik </a:t>
            </a:r>
            <a:r>
              <a:rPr lang="hr-HR" b="1" dirty="0" err="1"/>
              <a:t>slovinsko</a:t>
            </a:r>
            <a:r>
              <a:rPr lang="hr-HR" b="1" dirty="0"/>
              <a:t>-talijanski  drugo izdanje 1874. godine. 1868.</a:t>
            </a:r>
            <a:r>
              <a:rPr lang="hr-HR" b="1" baseline="0" dirty="0"/>
              <a:t> U Zadru Rječnik talijansko –</a:t>
            </a:r>
            <a:r>
              <a:rPr lang="hr-HR" b="1" baseline="0" dirty="0" err="1"/>
              <a:t>slovinski</a:t>
            </a:r>
            <a:r>
              <a:rPr lang="hr-HR" b="1" baseline="0" dirty="0"/>
              <a:t>. </a:t>
            </a:r>
            <a:r>
              <a:rPr lang="hr-HR" b="1" dirty="0"/>
              <a:t> U svome leksikografskom radu </a:t>
            </a:r>
            <a:r>
              <a:rPr lang="hr-HR" b="1" dirty="0" err="1"/>
              <a:t>Parčić</a:t>
            </a:r>
            <a:r>
              <a:rPr lang="hr-HR" b="1" dirty="0"/>
              <a:t> se služio starijim hrvatskim rječnicima (Jakova  </a:t>
            </a:r>
            <a:r>
              <a:rPr lang="hr-HR" b="1" dirty="0" err="1"/>
              <a:t>Mikalje</a:t>
            </a:r>
            <a:r>
              <a:rPr lang="hr-HR" b="1" dirty="0"/>
              <a:t>, Blago jezika </a:t>
            </a:r>
            <a:r>
              <a:rPr lang="hr-HR" b="1" dirty="0" err="1"/>
              <a:t>slovinskoga</a:t>
            </a:r>
            <a:r>
              <a:rPr lang="hr-HR" b="1" dirty="0"/>
              <a:t>  iz godine 1649. </a:t>
            </a:r>
            <a:r>
              <a:rPr lang="hr-HR" b="1" dirty="0" err="1"/>
              <a:t>Ardelia</a:t>
            </a:r>
            <a:r>
              <a:rPr lang="hr-HR" b="1" dirty="0"/>
              <a:t>  Della Belle iz godine 1728. </a:t>
            </a:r>
            <a:r>
              <a:rPr lang="hr-HR" b="1" dirty="0" err="1"/>
              <a:t>Dizionario</a:t>
            </a:r>
            <a:r>
              <a:rPr lang="hr-HR" b="1" dirty="0"/>
              <a:t> </a:t>
            </a:r>
            <a:r>
              <a:rPr lang="hr-HR" b="1" dirty="0" err="1"/>
              <a:t>italiano-latino</a:t>
            </a:r>
            <a:r>
              <a:rPr lang="hr-HR" b="1" dirty="0"/>
              <a:t>- </a:t>
            </a:r>
            <a:r>
              <a:rPr lang="hr-HR" b="1" dirty="0" err="1"/>
              <a:t>ilirico</a:t>
            </a:r>
            <a:r>
              <a:rPr lang="hr-HR" b="1" dirty="0"/>
              <a:t> i</a:t>
            </a:r>
            <a:r>
              <a:rPr lang="hr-HR" b="1" baseline="0" dirty="0"/>
              <a:t> iz drugog izdanja 1785. njegovog izdanja koji je u Dubrovniku priredio Petar Bačić, rječnikom </a:t>
            </a:r>
            <a:r>
              <a:rPr lang="hr-HR" b="1" dirty="0"/>
              <a:t> Joakima  </a:t>
            </a:r>
            <a:r>
              <a:rPr lang="hr-HR" b="1" dirty="0" err="1"/>
              <a:t>Stullija</a:t>
            </a:r>
            <a:r>
              <a:rPr lang="hr-HR" b="1" dirty="0"/>
              <a:t>  osobito njegovim </a:t>
            </a:r>
            <a:r>
              <a:rPr lang="hr-HR" b="1" dirty="0" err="1"/>
              <a:t>Rječosložjem</a:t>
            </a:r>
            <a:r>
              <a:rPr lang="hr-HR" b="1" dirty="0"/>
              <a:t>  </a:t>
            </a:r>
            <a:r>
              <a:rPr lang="hr-HR" b="1" dirty="0" err="1"/>
              <a:t>slovinsko</a:t>
            </a:r>
            <a:r>
              <a:rPr lang="hr-HR" b="1" dirty="0"/>
              <a:t>-</a:t>
            </a:r>
            <a:r>
              <a:rPr lang="hr-HR" b="1" dirty="0" err="1"/>
              <a:t>italijanskio</a:t>
            </a:r>
            <a:r>
              <a:rPr lang="hr-HR" b="1" dirty="0"/>
              <a:t>-latinskim</a:t>
            </a:r>
            <a:r>
              <a:rPr lang="hr-HR" b="1" baseline="0" dirty="0"/>
              <a:t> tiskanim u Dubrovniku 1806. </a:t>
            </a:r>
            <a:r>
              <a:rPr lang="hr-HR" b="1" dirty="0"/>
              <a:t>), a osobito rječnikom znanstvenoga nazivlja Bogoslava Šuleka, koji se je pojavio prije drugoga izdanja </a:t>
            </a:r>
            <a:r>
              <a:rPr lang="hr-HR" b="1" dirty="0" err="1"/>
              <a:t>Parčićeva</a:t>
            </a:r>
            <a:r>
              <a:rPr lang="hr-HR" b="1" dirty="0"/>
              <a:t> rječnika. </a:t>
            </a:r>
            <a:endParaRPr lang="hr-HR" b="0" dirty="0"/>
          </a:p>
          <a:p>
            <a:r>
              <a:rPr lang="hr-HR" b="0" dirty="0"/>
              <a:t>no u svim izdanjima njegovih rječnika velik je broj posuđenica, a uz neke od njih dana je i odrednica o podrijetlu. U dijelovima rječnika koji sadržavaju stručno nazivlje služio se rječnicima svojih prethodnika leksikografa, primjerice </a:t>
            </a:r>
            <a:r>
              <a:rPr lang="hr-HR" b="0" dirty="0" err="1"/>
              <a:t>Mikalje</a:t>
            </a:r>
            <a:r>
              <a:rPr lang="hr-HR" b="0" dirty="0"/>
              <a:t>, </a:t>
            </a:r>
            <a:r>
              <a:rPr lang="hr-HR" b="0" dirty="0" err="1"/>
              <a:t>Stullija</a:t>
            </a:r>
            <a:r>
              <a:rPr lang="hr-HR" b="0" dirty="0"/>
              <a:t>, Della Belle, Šuleka i dr. Može se stoga zaključiti da je u rječnike </a:t>
            </a:r>
            <a:r>
              <a:rPr lang="hr-HR" b="0" dirty="0" err="1"/>
              <a:t>Parčić</a:t>
            </a:r>
            <a:r>
              <a:rPr lang="hr-HR" b="0" dirty="0"/>
              <a:t> uvrštavao već postojeće izraze iz djela svojih prethodnika, a nekima je pridruživao i vlastite izraze. Budući da je </a:t>
            </a:r>
            <a:r>
              <a:rPr lang="hr-HR" b="0" dirty="0" err="1"/>
              <a:t>Parčićeva</a:t>
            </a:r>
            <a:r>
              <a:rPr lang="hr-HR" b="0" dirty="0"/>
              <a:t> nakana bila stvoriti što potpunije rječničko blago hrvatskoga jezika, u njegovim rječnicima nalazi se leksički fond koji sadržava i rjeđe riječi poput arhaizama, ali i neologizme. Veliku je pozornost posvećivao uvrštavanju modernoga znanstvenog nazivlja u rječnike, koje je prihvaćao od svojih suvremenika, a manjim dijelom i sam stvarao. </a:t>
            </a:r>
          </a:p>
          <a:p>
            <a:r>
              <a:rPr lang="hr-HR" dirty="0"/>
              <a:t>No njegov terminološki rad zaostajao je za radom Bogoslava Šuleka kao tadašnjega vodećeg leksikografa i obnovitelja hrvatskoga jezika.</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24</a:t>
            </a:fld>
            <a:endParaRPr lang="hr-HR"/>
          </a:p>
        </p:txBody>
      </p:sp>
    </p:spTree>
    <p:extLst>
      <p:ext uri="{BB962C8B-B14F-4D97-AF65-F5344CB8AC3E}">
        <p14:creationId xmlns:p14="http://schemas.microsoft.com/office/powerpoint/2010/main" val="4197612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85000" lnSpcReduction="20000"/>
          </a:bodyPr>
          <a:lstStyle/>
          <a:p>
            <a:r>
              <a:rPr lang="hr-HR" b="1" dirty="0" err="1"/>
              <a:t>Parčić</a:t>
            </a:r>
            <a:r>
              <a:rPr lang="hr-HR" b="1" dirty="0"/>
              <a:t> je bio sljedbenik zagrebačke filološke škole, što je imalo odraza u njegovu shvaćanju leksikografskoga posla. Ponajprije, za razliku od hrvatskih vukovaca, </a:t>
            </a:r>
            <a:r>
              <a:rPr lang="hr-HR" b="1" dirty="0" err="1"/>
              <a:t>Parčić</a:t>
            </a:r>
            <a:r>
              <a:rPr lang="hr-HR" b="1" dirty="0"/>
              <a:t> je u svoj rječnik unosio mnoge riječi iz kajkavskoga i čakavskoga narječja, a također je u rječnik uvrstio i čitav niz novotvorenica. </a:t>
            </a:r>
            <a:r>
              <a:rPr lang="hr-HR" b="1" dirty="0" err="1"/>
              <a:t>Parčić</a:t>
            </a:r>
            <a:r>
              <a:rPr lang="hr-HR" b="1" dirty="0"/>
              <a:t> je osuđivao tuđice (tzv. ''vulgarne riječi’') i preporučivao domaće izraze. Za strane riječi pronalazio je njihove hrvatske inačice ili ih je sam iznalazio ili je prihvaćao narodne riječi (</a:t>
            </a:r>
            <a:r>
              <a:rPr lang="hr-HR" b="1" dirty="0" err="1"/>
              <a:t>Pavlinović</a:t>
            </a:r>
            <a:r>
              <a:rPr lang="hr-HR" b="1" dirty="0"/>
              <a:t> , </a:t>
            </a:r>
            <a:r>
              <a:rPr lang="hr-HR" b="1" dirty="0" err="1"/>
              <a:t>Mrkica</a:t>
            </a:r>
            <a:r>
              <a:rPr lang="hr-HR" b="1" dirty="0"/>
              <a:t>). </a:t>
            </a:r>
          </a:p>
          <a:p>
            <a:endParaRPr lang="hr-HR" b="1" dirty="0"/>
          </a:p>
          <a:p>
            <a:r>
              <a:rPr lang="hr-HR" b="1" dirty="0"/>
              <a:t>Neki od naziva su napadani kao navodne “jezične tvorevine iz doba NDH”, iako ih je </a:t>
            </a:r>
            <a:r>
              <a:rPr lang="hr-HR" b="1" dirty="0" err="1"/>
              <a:t>Parčić</a:t>
            </a:r>
            <a:r>
              <a:rPr lang="hr-HR" b="1" dirty="0"/>
              <a:t> unio u svoj rječnik 40 godina ranije, poput: brzoglas, brzojavka, munjovod, poglavnik, </a:t>
            </a:r>
            <a:r>
              <a:rPr lang="hr-HR" b="1" dirty="0" err="1"/>
              <a:t>poglavništvo</a:t>
            </a:r>
            <a:r>
              <a:rPr lang="hr-HR" b="1" dirty="0"/>
              <a:t>, samokres, samovoz, satnik, svjetlopis, vrhovnik, zrakoplovac i sl. Stoga je rječnik desetljećima bio zanemarivan i prešućivan, a poznat i dostupan bio je tek uskom krugu stručnjaka. </a:t>
            </a:r>
          </a:p>
          <a:p>
            <a:endParaRPr lang="hr-HR" b="1" dirty="0"/>
          </a:p>
          <a:p>
            <a:r>
              <a:rPr lang="hr-HR" b="1" dirty="0"/>
              <a:t>Dodajmo da se stari hrvatski pojam satnik (u značenju </a:t>
            </a:r>
            <a:r>
              <a:rPr lang="hr-HR" b="1" dirty="0" err="1"/>
              <a:t>stotnik</a:t>
            </a:r>
            <a:r>
              <a:rPr lang="hr-HR" b="1" dirty="0"/>
              <a:t>, od staroslavenskog sat – sto; lat. centurion) može pronaći četiri i pol stoljeća ranije u znamenitom Hrvatskom glagoljaškom prvotisku iz godine 1483. (što je prva hrvatska tiskana knjiga), pa čak i šest i pol stoljeća ranije, u Vinodolskom zakoniku pisanom glagoljicom godine 1288. </a:t>
            </a:r>
          </a:p>
          <a:p>
            <a:endParaRPr lang="hr-HR" b="1" dirty="0"/>
          </a:p>
          <a:p>
            <a:endParaRPr lang="hr-HR" dirty="0"/>
          </a:p>
          <a:p>
            <a:r>
              <a:rPr lang="hr-HR" dirty="0"/>
              <a:t>U Rječniku se mogu pronaći termini koji su stekli i do danas zadržali komunikacijsku vrijednost, poput: brzojav, dalekozor, glasovir, kišobran, kolodvor, ljetopis, prirodopis, toplomjer, zemljopis i zemljovid.  Parobrod je imao sadašnje značenje, dok izraz parostroj (parna lokomotiva) nikada nije zaživio. Bez odjeka su ostale složenice: </a:t>
            </a:r>
            <a:r>
              <a:rPr lang="hr-HR" dirty="0" err="1"/>
              <a:t>gromoteg</a:t>
            </a:r>
            <a:r>
              <a:rPr lang="hr-HR" dirty="0"/>
              <a:t> (za gromobran), </a:t>
            </a:r>
            <a:r>
              <a:rPr lang="hr-HR" dirty="0" err="1"/>
              <a:t>hitropis</a:t>
            </a:r>
            <a:r>
              <a:rPr lang="hr-HR" dirty="0"/>
              <a:t> (za stenografiju), </a:t>
            </a:r>
            <a:r>
              <a:rPr lang="hr-HR" dirty="0" err="1"/>
              <a:t>ljepopis</a:t>
            </a:r>
            <a:r>
              <a:rPr lang="hr-HR" dirty="0"/>
              <a:t> (za kaligrafiju), </a:t>
            </a:r>
            <a:r>
              <a:rPr lang="hr-HR" dirty="0" err="1"/>
              <a:t>ljeposlovje</a:t>
            </a:r>
            <a:r>
              <a:rPr lang="hr-HR" dirty="0"/>
              <a:t> (za elokvenciju), </a:t>
            </a:r>
            <a:r>
              <a:rPr lang="hr-HR" dirty="0" err="1"/>
              <a:t>tegomjer</a:t>
            </a:r>
            <a:r>
              <a:rPr lang="hr-HR" dirty="0"/>
              <a:t> (za barometar), </a:t>
            </a:r>
            <a:r>
              <a:rPr lang="hr-HR" dirty="0" err="1"/>
              <a:t>vremenoslovje</a:t>
            </a:r>
            <a:r>
              <a:rPr lang="hr-HR" dirty="0"/>
              <a:t> (za meteorologiju) itd. Pod arhaizme mogu se svrstati riječi poput </a:t>
            </a:r>
            <a:r>
              <a:rPr lang="hr-HR" dirty="0" err="1"/>
              <a:t>prirodoslovje</a:t>
            </a:r>
            <a:r>
              <a:rPr lang="hr-HR" dirty="0"/>
              <a:t> (za fiziku), </a:t>
            </a:r>
            <a:r>
              <a:rPr lang="hr-HR" dirty="0" err="1"/>
              <a:t>ljeporječje</a:t>
            </a:r>
            <a:r>
              <a:rPr lang="hr-HR" dirty="0"/>
              <a:t> (za retoriku) i svjetlopis (za fotografiju). </a:t>
            </a:r>
          </a:p>
          <a:p>
            <a:r>
              <a:rPr lang="hr-HR" dirty="0"/>
              <a:t>Kad je bio u Rimu posvetio se priređivanju drugog izdanja talijansko hrvatskog rječnika koji je izašao u Senju 1877. u većem formatu,  a  koje je god. 1908. pretiskao nakladnik </a:t>
            </a:r>
            <a:r>
              <a:rPr lang="hr-HR" dirty="0" err="1"/>
              <a:t>Hreljanović</a:t>
            </a:r>
            <a:r>
              <a:rPr lang="hr-HR" dirty="0"/>
              <a:t>  u Senju tek s promijenjenom naslovnom stranicom. </a:t>
            </a:r>
          </a:p>
          <a:p>
            <a:endParaRPr lang="hr-HR" dirty="0"/>
          </a:p>
          <a:p>
            <a:r>
              <a:rPr lang="hr-HR" dirty="0"/>
              <a:t>Pretisku trećega izdanja hrvatsko-talijanskoga rječnika Dragutina Antuna  </a:t>
            </a:r>
            <a:r>
              <a:rPr lang="hr-HR" dirty="0" err="1"/>
              <a:t>Parčića</a:t>
            </a:r>
            <a:r>
              <a:rPr lang="hr-HR" dirty="0"/>
              <a:t>, iz 1901. , koji sadrži više od 90 tisuća hrvatskih natuknica, dodana je studija o životu i leksikografskome radu Dragutina </a:t>
            </a:r>
            <a:r>
              <a:rPr lang="hr-HR" dirty="0" err="1"/>
              <a:t>Parčića</a:t>
            </a:r>
            <a:r>
              <a:rPr lang="hr-HR" dirty="0"/>
              <a:t> koju je napisao prof. dr. Zlatko Vince. </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25</a:t>
            </a:fld>
            <a:endParaRPr lang="hr-HR"/>
          </a:p>
        </p:txBody>
      </p:sp>
    </p:spTree>
    <p:extLst>
      <p:ext uri="{BB962C8B-B14F-4D97-AF65-F5344CB8AC3E}">
        <p14:creationId xmlns:p14="http://schemas.microsoft.com/office/powerpoint/2010/main" val="1695883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err="1"/>
              <a:t>Parčić</a:t>
            </a:r>
            <a:r>
              <a:rPr lang="hr-HR" b="1" dirty="0"/>
              <a:t> je kratko vrijeme bio župnik u Šepurini drugom mjestu na otoku </a:t>
            </a:r>
            <a:r>
              <a:rPr lang="hr-HR" b="1" dirty="0" err="1"/>
              <a:t>Prviću</a:t>
            </a:r>
            <a:r>
              <a:rPr lang="hr-HR" b="1" dirty="0"/>
              <a:t>.</a:t>
            </a:r>
          </a:p>
          <a:p>
            <a:r>
              <a:rPr lang="hr-HR" b="1" dirty="0"/>
              <a:t>Vjeruje se kako je mjesto dobilo naziv po bunarima na </a:t>
            </a:r>
            <a:r>
              <a:rPr lang="hr-HR" b="1" dirty="0" err="1"/>
              <a:t>Srimi</a:t>
            </a:r>
            <a:r>
              <a:rPr lang="hr-HR" b="1" dirty="0"/>
              <a:t> na kopnu koji se još uvijek zovu </a:t>
            </a:r>
            <a:r>
              <a:rPr lang="hr-HR" b="1" dirty="0" err="1"/>
              <a:t>Sipurine</a:t>
            </a:r>
            <a:r>
              <a:rPr lang="hr-HR" b="1" dirty="0"/>
              <a:t>. </a:t>
            </a:r>
            <a:endParaRPr lang="hr-HR" b="1" baseline="0" dirty="0"/>
          </a:p>
          <a:p>
            <a:r>
              <a:rPr lang="hr-HR" b="1" baseline="0" dirty="0"/>
              <a:t>Župa Šepurine odvojena je od župe u Luci 9.12. 1830.</a:t>
            </a:r>
          </a:p>
          <a:p>
            <a:r>
              <a:rPr lang="hr-HR" b="1" dirty="0"/>
              <a:t>Zanimljivo jer se veže za godinu boravka Dragutina Antuna </a:t>
            </a:r>
            <a:r>
              <a:rPr lang="hr-HR" b="1" dirty="0" err="1"/>
              <a:t>Parčića</a:t>
            </a:r>
            <a:r>
              <a:rPr lang="hr-HR" b="1" dirty="0"/>
              <a:t> u Šepurini. </a:t>
            </a:r>
            <a:r>
              <a:rPr lang="hr-HR" b="1" baseline="0" dirty="0"/>
              <a:t>od 12.12. 1859. Šepurine postaju samostalnom kapelanijom kako se navodi nakon  teške borbe sa </a:t>
            </a:r>
            <a:r>
              <a:rPr lang="hr-HR" b="1" baseline="0" dirty="0" err="1"/>
              <a:t>Lučanima</a:t>
            </a:r>
            <a:r>
              <a:rPr lang="hr-HR" b="1" baseline="0" dirty="0"/>
              <a:t>.</a:t>
            </a:r>
            <a:r>
              <a:rPr lang="hr-HR" b="1" dirty="0"/>
              <a:t>  Služba božja je bila </a:t>
            </a:r>
            <a:r>
              <a:rPr lang="hr-HR" b="1" dirty="0" err="1"/>
              <a:t>glagoljačka</a:t>
            </a:r>
            <a:r>
              <a:rPr lang="hr-HR" b="1" dirty="0"/>
              <a:t> do godine 1859. </a:t>
            </a:r>
          </a:p>
          <a:p>
            <a:endParaRPr lang="hr-HR" b="1" dirty="0"/>
          </a:p>
          <a:p>
            <a:r>
              <a:rPr lang="hr-HR" b="0" dirty="0"/>
              <a:t>U selu su dvije crkve, kraj obale je crkva sv. Jelene ili sv. Roka. Zapravo je </a:t>
            </a:r>
            <a:r>
              <a:rPr lang="hr-HR" b="0" dirty="0" err="1"/>
              <a:t>Načašća</a:t>
            </a:r>
            <a:r>
              <a:rPr lang="hr-HR" b="0" dirty="0"/>
              <a:t> sv. Križa i sv. Jelene.</a:t>
            </a:r>
            <a:r>
              <a:rPr lang="hr-HR" b="0" baseline="0" dirty="0"/>
              <a:t> Po natpisu nad vratima crkvu je posvetio biskup </a:t>
            </a:r>
            <a:r>
              <a:rPr lang="hr-HR" b="0" baseline="0" dirty="0" err="1"/>
              <a:t>Arrigoni</a:t>
            </a:r>
            <a:r>
              <a:rPr lang="hr-HR" b="0" baseline="0" dirty="0"/>
              <a:t> 1620. Na velikom je oltaru slika gospe i svete Jelene . Vrlo neobičan i bogat baroknim ornamentima je drveni oltar sv. Roka.</a:t>
            </a:r>
          </a:p>
          <a:p>
            <a:r>
              <a:rPr lang="hr-HR" b="0" baseline="0" dirty="0"/>
              <a:t>Nova župska crkva Velike Gospe na brijegu je iz 1878.</a:t>
            </a:r>
          </a:p>
          <a:p>
            <a:pPr marL="0" marR="0" lvl="0" indent="0" algn="l" defTabSz="914400" rtl="0" eaLnBrk="1" fontAlgn="auto" latinLnBrk="0" hangingPunct="1">
              <a:lnSpc>
                <a:spcPct val="100000"/>
              </a:lnSpc>
              <a:spcBef>
                <a:spcPts val="0"/>
              </a:spcBef>
              <a:spcAft>
                <a:spcPts val="0"/>
              </a:spcAft>
              <a:buClrTx/>
              <a:buSzTx/>
              <a:buFontTx/>
              <a:buNone/>
              <a:tabLst/>
              <a:defRPr/>
            </a:pPr>
            <a:r>
              <a:rPr lang="hr-HR" b="0" dirty="0"/>
              <a:t>Iz zapisa o Šepurini od Ljubomira Antića povjesničara i političara Don Ante </a:t>
            </a:r>
            <a:r>
              <a:rPr lang="hr-HR" b="0" dirty="0" err="1"/>
              <a:t>Šurija</a:t>
            </a:r>
            <a:r>
              <a:rPr lang="hr-HR" b="0" dirty="0"/>
              <a:t> bio je župnikom od 1877. do 1896. opisuje ga kao izrazitog zagovornika latinštine i </a:t>
            </a:r>
            <a:r>
              <a:rPr lang="hr-HR" b="0" dirty="0" err="1"/>
              <a:t>tolomaša</a:t>
            </a:r>
            <a:r>
              <a:rPr lang="hr-HR" b="0" dirty="0"/>
              <a:t> (talijanaša). Glagoljaška je služba opet uspostavljena oko 1920. </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26</a:t>
            </a:fld>
            <a:endParaRPr lang="hr-HR"/>
          </a:p>
        </p:txBody>
      </p:sp>
    </p:spTree>
    <p:extLst>
      <p:ext uri="{BB962C8B-B14F-4D97-AF65-F5344CB8AC3E}">
        <p14:creationId xmlns:p14="http://schemas.microsoft.com/office/powerpoint/2010/main" val="1786578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lnSpcReduction="10000"/>
          </a:bodyPr>
          <a:lstStyle/>
          <a:p>
            <a:r>
              <a:rPr lang="hr-HR" sz="1200" b="1" kern="1200" dirty="0">
                <a:solidFill>
                  <a:schemeClr val="tx1"/>
                </a:solidFill>
                <a:latin typeface="+mn-lt"/>
                <a:ea typeface="+mn-ea"/>
                <a:cs typeface="+mn-cs"/>
              </a:rPr>
              <a:t>Iz vremena </a:t>
            </a:r>
            <a:r>
              <a:rPr lang="hr-HR" sz="1200" b="1" kern="1200" dirty="0" err="1">
                <a:solidFill>
                  <a:schemeClr val="tx1"/>
                </a:solidFill>
                <a:latin typeface="+mn-lt"/>
                <a:ea typeface="+mn-ea"/>
                <a:cs typeface="+mn-cs"/>
              </a:rPr>
              <a:t>dušebrižništva</a:t>
            </a:r>
            <a:r>
              <a:rPr lang="hr-HR" sz="1200" b="1" kern="1200" dirty="0">
                <a:solidFill>
                  <a:schemeClr val="tx1"/>
                </a:solidFill>
                <a:latin typeface="+mn-lt"/>
                <a:ea typeface="+mn-ea"/>
                <a:cs typeface="+mn-cs"/>
              </a:rPr>
              <a:t> u  Šepurini, su i prve </a:t>
            </a:r>
            <a:r>
              <a:rPr lang="hr-HR" sz="1200" b="1" kern="1200" dirty="0" err="1">
                <a:solidFill>
                  <a:schemeClr val="tx1"/>
                </a:solidFill>
                <a:latin typeface="+mn-lt"/>
                <a:ea typeface="+mn-ea"/>
                <a:cs typeface="+mn-cs"/>
              </a:rPr>
              <a:t>Parčićeve</a:t>
            </a:r>
            <a:r>
              <a:rPr lang="hr-HR" sz="1200" b="1" kern="1200" dirty="0">
                <a:solidFill>
                  <a:schemeClr val="tx1"/>
                </a:solidFill>
                <a:latin typeface="+mn-lt"/>
                <a:ea typeface="+mn-ea"/>
                <a:cs typeface="+mn-cs"/>
              </a:rPr>
              <a:t> fotografije</a:t>
            </a:r>
            <a:r>
              <a:rPr lang="hr-HR" sz="1200" b="1" kern="1200" baseline="0" dirty="0">
                <a:solidFill>
                  <a:schemeClr val="tx1"/>
                </a:solidFill>
                <a:latin typeface="+mn-lt"/>
                <a:ea typeface="+mn-ea"/>
                <a:cs typeface="+mn-cs"/>
              </a:rPr>
              <a:t> iz </a:t>
            </a:r>
            <a:r>
              <a:rPr lang="hr-HR" sz="1200" b="1" kern="1200" dirty="0" err="1">
                <a:solidFill>
                  <a:schemeClr val="tx1"/>
                </a:solidFill>
                <a:latin typeface="+mn-lt"/>
                <a:ea typeface="+mn-ea"/>
                <a:cs typeface="+mn-cs"/>
              </a:rPr>
              <a:t>Prvić</a:t>
            </a:r>
            <a:r>
              <a:rPr lang="hr-HR" sz="1200" b="1" kern="1200" dirty="0">
                <a:solidFill>
                  <a:schemeClr val="tx1"/>
                </a:solidFill>
                <a:latin typeface="+mn-lt"/>
                <a:ea typeface="+mn-ea"/>
                <a:cs typeface="+mn-cs"/>
              </a:rPr>
              <a:t> Luke. Dva su mjesta na istom otoku međusobno</a:t>
            </a:r>
            <a:r>
              <a:rPr lang="hr-HR" sz="1200" b="1" kern="1200" baseline="0" dirty="0">
                <a:solidFill>
                  <a:schemeClr val="tx1"/>
                </a:solidFill>
                <a:latin typeface="+mn-lt"/>
                <a:ea typeface="+mn-ea"/>
                <a:cs typeface="+mn-cs"/>
              </a:rPr>
              <a:t> udaljena desetak minuta hoda. Vjerojatno je kao što danas don Božo </a:t>
            </a:r>
            <a:r>
              <a:rPr lang="hr-HR" sz="1200" b="1" kern="1200" baseline="0" dirty="0" err="1">
                <a:solidFill>
                  <a:schemeClr val="tx1"/>
                </a:solidFill>
                <a:latin typeface="+mn-lt"/>
                <a:ea typeface="+mn-ea"/>
                <a:cs typeface="+mn-cs"/>
              </a:rPr>
              <a:t>Škember</a:t>
            </a:r>
            <a:r>
              <a:rPr lang="hr-HR" sz="1200" b="1" kern="1200" baseline="0" dirty="0">
                <a:solidFill>
                  <a:schemeClr val="tx1"/>
                </a:solidFill>
                <a:latin typeface="+mn-lt"/>
                <a:ea typeface="+mn-ea"/>
                <a:cs typeface="+mn-cs"/>
              </a:rPr>
              <a:t> služi u oba mjesta živio više vremena u dobro organiziranom samostanu u </a:t>
            </a:r>
            <a:r>
              <a:rPr lang="hr-HR" sz="1200" b="1" kern="1200" baseline="0" dirty="0" err="1">
                <a:solidFill>
                  <a:schemeClr val="tx1"/>
                </a:solidFill>
                <a:latin typeface="+mn-lt"/>
                <a:ea typeface="+mn-ea"/>
                <a:cs typeface="+mn-cs"/>
              </a:rPr>
              <a:t>Prvić</a:t>
            </a:r>
            <a:r>
              <a:rPr lang="hr-HR" sz="1200" b="1" kern="1200" baseline="0" dirty="0">
                <a:solidFill>
                  <a:schemeClr val="tx1"/>
                </a:solidFill>
                <a:latin typeface="+mn-lt"/>
                <a:ea typeface="+mn-ea"/>
                <a:cs typeface="+mn-cs"/>
              </a:rPr>
              <a:t> Luci.</a:t>
            </a:r>
          </a:p>
          <a:p>
            <a:r>
              <a:rPr lang="hr-HR" sz="1200" b="1" kern="1200" dirty="0">
                <a:solidFill>
                  <a:schemeClr val="tx1"/>
                </a:solidFill>
                <a:latin typeface="+mn-lt"/>
                <a:ea typeface="+mn-ea"/>
                <a:cs typeface="+mn-cs"/>
              </a:rPr>
              <a:t>Dragutin  Antun </a:t>
            </a:r>
            <a:r>
              <a:rPr lang="hr-HR" sz="1200" b="1" kern="1200" dirty="0" err="1">
                <a:solidFill>
                  <a:schemeClr val="tx1"/>
                </a:solidFill>
                <a:latin typeface="+mn-lt"/>
                <a:ea typeface="+mn-ea"/>
                <a:cs typeface="+mn-cs"/>
              </a:rPr>
              <a:t>Parčić</a:t>
            </a:r>
            <a:r>
              <a:rPr lang="hr-HR" sz="1200" b="1" kern="1200" dirty="0">
                <a:solidFill>
                  <a:schemeClr val="tx1"/>
                </a:solidFill>
                <a:latin typeface="+mn-lt"/>
                <a:ea typeface="+mn-ea"/>
                <a:cs typeface="+mn-cs"/>
              </a:rPr>
              <a:t> poznat je u povijesti hrvatske kulture prvenstveno kao borac za glagoljicu filolog i leksikograf „pisac najboljeg rječnika”. Manje je poznato da se bavio tiskarstvom, botanikom,</a:t>
            </a:r>
            <a:r>
              <a:rPr lang="hr-HR" sz="1200" b="1" kern="1200" baseline="0" dirty="0">
                <a:solidFill>
                  <a:schemeClr val="tx1"/>
                </a:solidFill>
                <a:latin typeface="+mn-lt"/>
                <a:ea typeface="+mn-ea"/>
                <a:cs typeface="+mn-cs"/>
              </a:rPr>
              <a:t> zoologijom, fizikom, astronomijom, crtanjem akvarelom ali i fotografijom. O toj aktivnosti se nije pridavala osobita pažnja sve do 1969. kada je započelo proučavanje dijela njegove fotografske baštine iz Arhiva Staroslavenske akademije u Krku</a:t>
            </a:r>
            <a:r>
              <a:rPr lang="hr-HR" sz="1200" b="1" kern="1200" dirty="0">
                <a:solidFill>
                  <a:schemeClr val="tx1"/>
                </a:solidFill>
                <a:latin typeface="+mn-lt"/>
                <a:ea typeface="+mn-ea"/>
                <a:cs typeface="+mn-cs"/>
              </a:rPr>
              <a:t>. </a:t>
            </a:r>
          </a:p>
          <a:p>
            <a:r>
              <a:rPr lang="hr-HR" sz="1200" b="1" kern="1200" dirty="0">
                <a:solidFill>
                  <a:schemeClr val="tx1"/>
                </a:solidFill>
                <a:latin typeface="+mn-lt"/>
                <a:ea typeface="+mn-ea"/>
                <a:cs typeface="+mn-cs"/>
              </a:rPr>
              <a:t>Te </a:t>
            </a:r>
            <a:r>
              <a:rPr lang="it-IT" sz="1200" b="1" kern="1200" dirty="0" err="1">
                <a:solidFill>
                  <a:schemeClr val="tx1"/>
                </a:solidFill>
                <a:latin typeface="+mn-lt"/>
                <a:ea typeface="+mn-ea"/>
                <a:cs typeface="+mn-cs"/>
              </a:rPr>
              <a:t>prve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Parčićeve</a:t>
            </a:r>
            <a:r>
              <a:rPr lang="hr-HR"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datirane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fotografije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nastale</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su </a:t>
            </a:r>
            <a:r>
              <a:rPr lang="it-IT" sz="1200" b="1" kern="1200" dirty="0">
                <a:solidFill>
                  <a:schemeClr val="tx1"/>
                </a:solidFill>
                <a:latin typeface="+mn-lt"/>
                <a:ea typeface="+mn-ea"/>
                <a:cs typeface="+mn-cs"/>
              </a:rPr>
              <a:t>u </a:t>
            </a:r>
            <a:r>
              <a:rPr lang="it-IT" sz="1200" b="1" kern="1200" dirty="0" err="1">
                <a:solidFill>
                  <a:schemeClr val="tx1"/>
                </a:solidFill>
                <a:latin typeface="+mn-lt"/>
                <a:ea typeface="+mn-ea"/>
                <a:cs typeface="+mn-cs"/>
              </a:rPr>
              <a:t>Prvić</a:t>
            </a:r>
            <a:r>
              <a:rPr lang="it-IT" sz="1200" b="1" kern="1200" dirty="0">
                <a:solidFill>
                  <a:schemeClr val="tx1"/>
                </a:solidFill>
                <a:latin typeface="+mn-lt"/>
                <a:ea typeface="+mn-ea"/>
                <a:cs typeface="+mn-cs"/>
              </a:rPr>
              <a:t> Luci 1859. </a:t>
            </a:r>
            <a:r>
              <a:rPr lang="hr-HR" sz="1200" b="1" kern="1200" dirty="0">
                <a:solidFill>
                  <a:schemeClr val="tx1"/>
                </a:solidFill>
                <a:latin typeface="+mn-lt"/>
                <a:ea typeface="+mn-ea"/>
                <a:cs typeface="+mn-cs"/>
              </a:rPr>
              <a:t>kako stoji u zapisima </a:t>
            </a:r>
            <a:r>
              <a:rPr lang="it-IT" sz="1200" b="1" kern="1200" dirty="0">
                <a:solidFill>
                  <a:schemeClr val="tx1"/>
                </a:solidFill>
                <a:latin typeface="+mn-lt"/>
                <a:ea typeface="+mn-ea"/>
                <a:cs typeface="+mn-cs"/>
              </a:rPr>
              <a:t>u </a:t>
            </a:r>
            <a:r>
              <a:rPr lang="it-IT" sz="1200" b="1" kern="1200" dirty="0" err="1">
                <a:solidFill>
                  <a:schemeClr val="tx1"/>
                </a:solidFill>
                <a:latin typeface="+mn-lt"/>
                <a:ea typeface="+mn-ea"/>
                <a:cs typeface="+mn-cs"/>
              </a:rPr>
              <a:t>vrijeme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dok</a:t>
            </a:r>
            <a:r>
              <a:rPr lang="it-IT" sz="1200" b="1" kern="1200" dirty="0">
                <a:solidFill>
                  <a:schemeClr val="tx1"/>
                </a:solidFill>
                <a:latin typeface="+mn-lt"/>
                <a:ea typeface="+mn-ea"/>
                <a:cs typeface="+mn-cs"/>
              </a:rPr>
              <a:t> je bio </a:t>
            </a:r>
            <a:r>
              <a:rPr lang="it-IT" sz="1200" b="1" kern="1200" dirty="0" err="1">
                <a:solidFill>
                  <a:schemeClr val="tx1"/>
                </a:solidFill>
                <a:latin typeface="+mn-lt"/>
                <a:ea typeface="+mn-ea"/>
                <a:cs typeface="+mn-cs"/>
              </a:rPr>
              <a:t>župnik</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u Šepurinama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otoku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Prviću</a:t>
            </a:r>
            <a:r>
              <a:rPr lang="it-IT" sz="1200" b="1" kern="1200" dirty="0">
                <a:solidFill>
                  <a:schemeClr val="tx1"/>
                </a:solidFill>
                <a:latin typeface="+mn-lt"/>
                <a:ea typeface="+mn-ea"/>
                <a:cs typeface="+mn-cs"/>
              </a:rPr>
              <a:t>.  </a:t>
            </a:r>
            <a:endParaRPr lang="hr-HR" sz="1200" b="1" kern="1200" dirty="0">
              <a:solidFill>
                <a:schemeClr val="tx1"/>
              </a:solidFill>
              <a:latin typeface="+mn-lt"/>
              <a:ea typeface="+mn-ea"/>
              <a:cs typeface="+mn-cs"/>
            </a:endParaRPr>
          </a:p>
          <a:p>
            <a:endParaRPr lang="hr-HR" sz="1200" b="1" kern="1200" dirty="0">
              <a:solidFill>
                <a:schemeClr val="tx1"/>
              </a:solidFill>
              <a:latin typeface="+mn-lt"/>
              <a:ea typeface="+mn-ea"/>
              <a:cs typeface="+mn-cs"/>
            </a:endParaRPr>
          </a:p>
          <a:p>
            <a:r>
              <a:rPr lang="hr-HR" sz="1200" b="1" kern="1200" dirty="0">
                <a:solidFill>
                  <a:schemeClr val="tx1"/>
                </a:solidFill>
                <a:latin typeface="+mn-lt"/>
                <a:ea typeface="+mn-ea"/>
                <a:cs typeface="+mn-cs"/>
              </a:rPr>
              <a:t>Uz najranije datiranu fotografiju, snimljenu u </a:t>
            </a:r>
            <a:r>
              <a:rPr lang="hr-HR" sz="1200" b="1" kern="1200" dirty="0" err="1">
                <a:solidFill>
                  <a:schemeClr val="tx1"/>
                </a:solidFill>
                <a:latin typeface="+mn-lt"/>
                <a:ea typeface="+mn-ea"/>
                <a:cs typeface="+mn-cs"/>
              </a:rPr>
              <a:t>Prvić</a:t>
            </a:r>
            <a:r>
              <a:rPr lang="hr-HR" sz="1200" b="1" kern="1200" dirty="0">
                <a:solidFill>
                  <a:schemeClr val="tx1"/>
                </a:solidFill>
                <a:latin typeface="+mn-lt"/>
                <a:ea typeface="+mn-ea"/>
                <a:cs typeface="+mn-cs"/>
              </a:rPr>
              <a:t>-Luci 1859. godine ,nastala je i fotografija pod nazivom Ulica i kuće u </a:t>
            </a:r>
            <a:r>
              <a:rPr lang="hr-HR" sz="1200" b="1" kern="1200" dirty="0" err="1">
                <a:solidFill>
                  <a:schemeClr val="tx1"/>
                </a:solidFill>
                <a:latin typeface="+mn-lt"/>
                <a:ea typeface="+mn-ea"/>
                <a:cs typeface="+mn-cs"/>
              </a:rPr>
              <a:t>Prvić</a:t>
            </a:r>
            <a:r>
              <a:rPr lang="hr-HR" sz="1200" b="1" kern="1200" dirty="0">
                <a:solidFill>
                  <a:schemeClr val="tx1"/>
                </a:solidFill>
                <a:latin typeface="+mn-lt"/>
                <a:ea typeface="+mn-ea"/>
                <a:cs typeface="+mn-cs"/>
              </a:rPr>
              <a:t>-Luci. </a:t>
            </a:r>
          </a:p>
          <a:p>
            <a:r>
              <a:rPr lang="hr-HR" sz="1200" kern="1200" dirty="0">
                <a:solidFill>
                  <a:schemeClr val="tx1"/>
                </a:solidFill>
                <a:latin typeface="+mn-lt"/>
                <a:ea typeface="+mn-ea"/>
                <a:cs typeface="+mn-cs"/>
              </a:rPr>
              <a:t>Opća kulturalna vrijednost sačuvanih papirnih negativa, zameci znanstvene (teleskopske i mikroskopske) fotografije, prve fotografske vedute Zadra, ispitivanje likovnih potencijala fotografije, širok dijapazon eksperimenata - samo su neke od značajki koje svrstavaju fra Dragutina </a:t>
            </a:r>
            <a:r>
              <a:rPr lang="hr-HR" sz="1200" kern="1200" dirty="0" err="1">
                <a:solidFill>
                  <a:schemeClr val="tx1"/>
                </a:solidFill>
                <a:latin typeface="+mn-lt"/>
                <a:ea typeface="+mn-ea"/>
                <a:cs typeface="+mn-cs"/>
              </a:rPr>
              <a:t>Parčića</a:t>
            </a:r>
            <a:r>
              <a:rPr lang="hr-HR" sz="1200" kern="1200" dirty="0">
                <a:solidFill>
                  <a:schemeClr val="tx1"/>
                </a:solidFill>
                <a:latin typeface="+mn-lt"/>
                <a:ea typeface="+mn-ea"/>
                <a:cs typeface="+mn-cs"/>
              </a:rPr>
              <a:t> među najistaknutije rane fotografe u Hrvata. Za Zadar, pak, njegova pojava ima još veće značenje. Pokazao je koliko je zadarski intelektualni krug bio u drugoj polovici pedesetih godina devetnaestoga stoljeća spreman ne samo prenijeti i prihvatiti novi medij već i proširiti njegovu porabu. Bez </a:t>
            </a:r>
            <a:r>
              <a:rPr lang="hr-HR" sz="1200" kern="1200" dirty="0" err="1">
                <a:solidFill>
                  <a:schemeClr val="tx1"/>
                </a:solidFill>
                <a:latin typeface="+mn-lt"/>
                <a:ea typeface="+mn-ea"/>
                <a:cs typeface="+mn-cs"/>
              </a:rPr>
              <a:t>Parčića</a:t>
            </a:r>
            <a:r>
              <a:rPr lang="hr-HR" sz="1200" kern="1200" dirty="0">
                <a:solidFill>
                  <a:schemeClr val="tx1"/>
                </a:solidFill>
                <a:latin typeface="+mn-lt"/>
                <a:ea typeface="+mn-ea"/>
                <a:cs typeface="+mn-cs"/>
              </a:rPr>
              <a:t> počeci fotografije u Zadru sveli bi se na obrtničku primjenu </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27</a:t>
            </a:fld>
            <a:endParaRPr lang="hr-H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a:t>Treća fotografija koja je do sada imala naziv neidentificirani objekt u </a:t>
            </a:r>
            <a:r>
              <a:rPr lang="hr-HR" b="1" dirty="0" err="1"/>
              <a:t>Prvić</a:t>
            </a:r>
            <a:r>
              <a:rPr lang="hr-HR" b="1" dirty="0"/>
              <a:t> Luci</a:t>
            </a:r>
            <a:r>
              <a:rPr lang="hr-HR" b="1" baseline="0" dirty="0"/>
              <a:t> je </a:t>
            </a:r>
            <a:r>
              <a:rPr lang="hr-HR" b="1" dirty="0"/>
              <a:t>fotografija</a:t>
            </a:r>
            <a:r>
              <a:rPr lang="hr-HR" b="1" baseline="0" dirty="0"/>
              <a:t>  dijela </a:t>
            </a:r>
            <a:r>
              <a:rPr lang="hr-HR" b="1" dirty="0"/>
              <a:t>crkve sa sakristijom, stana svećenika  iza sakristije i ondašnjeg</a:t>
            </a:r>
            <a:r>
              <a:rPr lang="hr-HR" b="1" baseline="0" dirty="0"/>
              <a:t> samostana kako je izgledao prije 1884.  na koji je naslonjena kuća Melkiora Tavelića. Uostalom Tavelići su poklonili zemljište za samostan i crkvu </a:t>
            </a:r>
            <a:r>
              <a:rPr lang="hr-HR" b="1" dirty="0"/>
              <a:t> u </a:t>
            </a:r>
            <a:r>
              <a:rPr lang="hr-HR" b="1" dirty="0" err="1"/>
              <a:t>Prvić</a:t>
            </a:r>
            <a:r>
              <a:rPr lang="hr-HR" b="1" dirty="0"/>
              <a:t> Luci  Moja je pretpostavka slijedeća izgorjela kuća dobrotvora Melkiora Tavelića je pregrađena zajedno sa ranije izgrađenim samostanom u jedinstvenu zgradu</a:t>
            </a:r>
            <a:r>
              <a:rPr lang="hr-HR" b="1" baseline="0" dirty="0"/>
              <a:t> današnjeg samostana. </a:t>
            </a:r>
            <a:r>
              <a:rPr lang="hr-HR" b="1" dirty="0"/>
              <a:t> Krsto </a:t>
            </a:r>
            <a:r>
              <a:rPr lang="hr-HR" b="1" dirty="0" err="1"/>
              <a:t>Stošić</a:t>
            </a:r>
            <a:r>
              <a:rPr lang="hr-HR" b="1" dirty="0"/>
              <a:t> navodi slijedeće. Samostan je više puta pregrađivan, pogotovo iza požara  noću 1.12. 1884. , kad je potpuno izgorio. Izgorio je i onaj dio samostana, gdje je nekada bila kuća dobrotvora Melkiora Tavelića.  Da je to dio samostana upućuje na lijevoj strani obris krova što bi mogao biti krov crkve. Čempresi su i danas pred crkvom i sakristijom a prema moru su obzidani kameni četverokuti  koje mi zovemo galije. Današnji stan župnika odgovara kući do krova crkve i sastavni je dio samostana, vjerujem kako bi Tavelićevoj kući odgovarala kuća sa desne strane slike koja je navedenom pregradnjom prošireni današnji samostan. </a:t>
            </a:r>
            <a:r>
              <a:rPr lang="hr-HR" b="1" dirty="0" err="1"/>
              <a:t>Volat</a:t>
            </a:r>
            <a:r>
              <a:rPr lang="hr-HR" b="1" dirty="0"/>
              <a:t> prozora na sakristiji odgovara onom sa stare slike. </a:t>
            </a:r>
          </a:p>
          <a:p>
            <a:endParaRPr lang="hr-HR" b="1" dirty="0"/>
          </a:p>
          <a:p>
            <a:endParaRPr lang="hr-HR" b="1" dirty="0"/>
          </a:p>
          <a:p>
            <a:r>
              <a:rPr lang="hr-HR" b="1" dirty="0"/>
              <a:t>Zadnji od roda svetoga  Nikole Tavelića ili </a:t>
            </a:r>
            <a:r>
              <a:rPr lang="hr-HR" b="1" dirty="0" err="1"/>
              <a:t>Tavilića</a:t>
            </a:r>
            <a:r>
              <a:rPr lang="hr-HR" b="1" dirty="0"/>
              <a:t> bio je Melkior, </a:t>
            </a:r>
            <a:r>
              <a:rPr lang="hr-HR" b="1" dirty="0" err="1"/>
              <a:t>eksaminator</a:t>
            </a:r>
            <a:r>
              <a:rPr lang="hr-HR" b="1" dirty="0"/>
              <a:t> </a:t>
            </a:r>
            <a:r>
              <a:rPr lang="hr-HR" b="1" dirty="0" err="1"/>
              <a:t>šiben</a:t>
            </a:r>
            <a:r>
              <a:rPr lang="hr-HR" b="1" dirty="0"/>
              <a:t>. Vel. Dvora, koji je umro od kuge na otočiću </a:t>
            </a:r>
            <a:r>
              <a:rPr lang="hr-HR" b="1" dirty="0" err="1"/>
              <a:t>Lupcu</a:t>
            </a:r>
            <a:r>
              <a:rPr lang="hr-HR" b="1" dirty="0"/>
              <a:t> pred </a:t>
            </a:r>
            <a:r>
              <a:rPr lang="hr-HR" b="1" dirty="0" err="1"/>
              <a:t>Prvićem</a:t>
            </a:r>
            <a:r>
              <a:rPr lang="hr-HR" b="1" dirty="0"/>
              <a:t>. Učinio je oporuku 12.6.1649. </a:t>
            </a:r>
          </a:p>
          <a:p>
            <a:r>
              <a:rPr lang="hr-HR" b="1" dirty="0"/>
              <a:t> Moj</a:t>
            </a:r>
            <a:r>
              <a:rPr lang="hr-HR" b="1" baseline="0" dirty="0"/>
              <a:t> sin mi je pomogao potvrditi moje pretpostavke ovom animacijom.</a:t>
            </a:r>
            <a:endParaRPr lang="hr-HR" b="1"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28</a:t>
            </a:fld>
            <a:endParaRPr lang="hr-HR"/>
          </a:p>
        </p:txBody>
      </p:sp>
    </p:spTree>
    <p:extLst>
      <p:ext uri="{BB962C8B-B14F-4D97-AF65-F5344CB8AC3E}">
        <p14:creationId xmlns:p14="http://schemas.microsoft.com/office/powerpoint/2010/main" val="2321456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77500" lnSpcReduction="20000"/>
          </a:bodyPr>
          <a:lstStyle/>
          <a:p>
            <a:r>
              <a:rPr lang="hr-HR" b="1" dirty="0"/>
              <a:t>Složeni fotografski postupak, upoznao je u Zadru od Josipa </a:t>
            </a:r>
            <a:r>
              <a:rPr lang="hr-HR" b="1" dirty="0" err="1"/>
              <a:t>Berčića</a:t>
            </a:r>
            <a:r>
              <a:rPr lang="hr-HR" b="1" dirty="0"/>
              <a:t>, koji je iz Padove stigao koncem 1852. godine. </a:t>
            </a:r>
            <a:r>
              <a:rPr lang="hr-HR" b="1" dirty="0" err="1"/>
              <a:t>Parčić</a:t>
            </a:r>
            <a:r>
              <a:rPr lang="hr-HR" b="1" dirty="0"/>
              <a:t> je pak 1854. bio na </a:t>
            </a:r>
            <a:r>
              <a:rPr lang="hr-HR" b="1" dirty="0" err="1"/>
              <a:t>Glavotoku</a:t>
            </a:r>
            <a:r>
              <a:rPr lang="hr-HR" b="1" dirty="0"/>
              <a:t>, a 1855. u </a:t>
            </a:r>
            <a:r>
              <a:rPr lang="hr-HR" b="1" dirty="0" err="1"/>
              <a:t>Prvić</a:t>
            </a:r>
            <a:r>
              <a:rPr lang="hr-HR" b="1" dirty="0"/>
              <a:t>-Luci. U Zadar se vratio tek 1856. Zajedno su 1857. i 1858. predavali na Gimnaziji. To su godine u kojima je </a:t>
            </a:r>
            <a:r>
              <a:rPr lang="hr-HR" b="1" dirty="0" err="1"/>
              <a:t>Parčić</a:t>
            </a:r>
            <a:r>
              <a:rPr lang="hr-HR" b="1" dirty="0"/>
              <a:t> upoznao fotografski postupak.. Uz to, zadarski je izdavač </a:t>
            </a:r>
            <a:r>
              <a:rPr lang="hr-HR" b="1" dirty="0" err="1"/>
              <a:t>Abelić</a:t>
            </a:r>
            <a:r>
              <a:rPr lang="hr-HR" b="1" dirty="0"/>
              <a:t> 1858. tiskao </a:t>
            </a:r>
            <a:r>
              <a:rPr lang="hr-HR" b="1" dirty="0" err="1"/>
              <a:t>Parčićev</a:t>
            </a:r>
            <a:r>
              <a:rPr lang="hr-HR" b="1" dirty="0"/>
              <a:t> Ilirsko-talijanski rječnik, pa bi se moglo pretpostaviti da mu je honorar dobro došao za nabavku vlastite fotografske opreme. Ako je za maleni rječnik od samo 120 stranica, što ga je izdao u Rijeci kao mladi bogoslov, dobio 20 forinti, tada je za zadarski honorar mogao kupiti opremu kojoj se cijena tada kretala od 77 do 815 forinti je li uopće postojao. </a:t>
            </a:r>
          </a:p>
          <a:p>
            <a:endParaRPr lang="hr-HR" dirty="0"/>
          </a:p>
          <a:p>
            <a:r>
              <a:rPr lang="hr-HR" b="1" dirty="0"/>
              <a:t>Tri vrlo vrijedne fotografije Zadra su : Kopnena vrata), Gradska straža i Gospa od Zdravlja. Snimljene su tako dobro da je teško pomisliti da su mogle nastati prije 1859. Podjednako je pouzdano da </a:t>
            </a:r>
            <a:r>
              <a:rPr lang="hr-HR" b="1" dirty="0" err="1"/>
              <a:t>Parčić</a:t>
            </a:r>
            <a:r>
              <a:rPr lang="hr-HR" b="1" dirty="0"/>
              <a:t> nije nakon 1864. više snimao u Zadru. Dolazio je povremeno i nakratko. Za fotografiju Kopnenih vrata može se čak utvrditi da je snimljena prije sredine 1861. godine. Na njoj se vidi stari drveni most koji je srušen 20. srpnja 1861, a na njegovu mjestu podignut novi, širi i s drukčijom ogradom.</a:t>
            </a:r>
          </a:p>
          <a:p>
            <a:endParaRPr lang="hr-HR" dirty="0"/>
          </a:p>
          <a:p>
            <a:r>
              <a:rPr lang="hr-HR" b="0" dirty="0"/>
              <a:t>Na jednoj od njegovih ranih fotografija Zadra snimljeni su zvonik sv. Šime i Kapetanova kula iz smjera sv. </a:t>
            </a:r>
            <a:r>
              <a:rPr lang="hr-HR" b="0" dirty="0" err="1"/>
              <a:t>Krševana</a:t>
            </a:r>
            <a:r>
              <a:rPr lang="hr-HR" b="0" dirty="0"/>
              <a:t>, a to znači iz ondašnje Gimnazije, odnosno njezina kemijskoga ili fizikalnoga kabineta.</a:t>
            </a:r>
            <a:endParaRPr lang="hr-HR" dirty="0"/>
          </a:p>
          <a:p>
            <a:r>
              <a:rPr lang="hr-HR" dirty="0"/>
              <a:t>Od početka pedesetih godina, kada je </a:t>
            </a:r>
            <a:r>
              <a:rPr lang="hr-HR" dirty="0" err="1"/>
              <a:t>Berčić</a:t>
            </a:r>
            <a:r>
              <a:rPr lang="hr-HR" dirty="0"/>
              <a:t> studirao u Padovi, pa sve do konca toga desetljeća, Italija je  bila zemlja u kojoj se vrlo uspješno prakticirala </a:t>
            </a:r>
            <a:r>
              <a:rPr lang="hr-HR" dirty="0" err="1"/>
              <a:t>kalotipija</a:t>
            </a:r>
            <a:r>
              <a:rPr lang="hr-HR" dirty="0"/>
              <a:t>. Osobito je bila na glasu skupina </a:t>
            </a:r>
            <a:r>
              <a:rPr lang="hr-HR" dirty="0" err="1"/>
              <a:t>kalotipista</a:t>
            </a:r>
            <a:r>
              <a:rPr lang="hr-HR" dirty="0"/>
              <a:t> koja se u Rimu okupljala u vili Medici i </a:t>
            </a:r>
            <a:r>
              <a:rPr lang="hr-HR" dirty="0" err="1"/>
              <a:t>Cafféu</a:t>
            </a:r>
            <a:r>
              <a:rPr lang="hr-HR" dirty="0"/>
              <a:t> </a:t>
            </a:r>
            <a:r>
              <a:rPr lang="hr-HR" dirty="0" err="1"/>
              <a:t>Greco</a:t>
            </a:r>
            <a:r>
              <a:rPr lang="hr-HR" dirty="0"/>
              <a:t>. Snimali su modificiranim </a:t>
            </a:r>
            <a:r>
              <a:rPr lang="hr-HR" dirty="0" err="1"/>
              <a:t>kalotipijskim</a:t>
            </a:r>
            <a:r>
              <a:rPr lang="hr-HR" dirty="0"/>
              <a:t> postupkom, što ga je 1851. objavio francuski fotograf Gustave </a:t>
            </a:r>
            <a:r>
              <a:rPr lang="hr-HR" dirty="0" err="1"/>
              <a:t>Le</a:t>
            </a:r>
            <a:r>
              <a:rPr lang="hr-HR" dirty="0"/>
              <a:t> </a:t>
            </a:r>
            <a:r>
              <a:rPr lang="hr-HR" dirty="0" err="1"/>
              <a:t>Gray</a:t>
            </a:r>
            <a:r>
              <a:rPr lang="hr-HR" dirty="0"/>
              <a:t> (1820 – 1862). Jedan od pripadnika Rimske škole </a:t>
            </a:r>
            <a:r>
              <a:rPr lang="hr-HR" dirty="0" err="1"/>
              <a:t>kalotipista</a:t>
            </a:r>
            <a:r>
              <a:rPr lang="hr-HR" dirty="0"/>
              <a:t>, „</a:t>
            </a:r>
            <a:r>
              <a:rPr lang="hr-HR" dirty="0" err="1"/>
              <a:t>pittore</a:t>
            </a:r>
            <a:r>
              <a:rPr lang="hr-HR" dirty="0"/>
              <a:t> </a:t>
            </a:r>
            <a:r>
              <a:rPr lang="hr-HR" dirty="0" err="1"/>
              <a:t>prospettico</a:t>
            </a:r>
            <a:r>
              <a:rPr lang="hr-HR" dirty="0"/>
              <a:t>“ </a:t>
            </a:r>
            <a:r>
              <a:rPr lang="hr-HR" dirty="0" err="1"/>
              <a:t>Giacomo</a:t>
            </a:r>
            <a:r>
              <a:rPr lang="hr-HR" dirty="0"/>
              <a:t> </a:t>
            </a:r>
            <a:r>
              <a:rPr lang="hr-HR" dirty="0" err="1"/>
              <a:t>Caneva</a:t>
            </a:r>
            <a:r>
              <a:rPr lang="hr-HR" dirty="0"/>
              <a:t>, objavio je 1855. priručnik </a:t>
            </a:r>
            <a:r>
              <a:rPr lang="hr-HR" dirty="0" err="1"/>
              <a:t>Trattato</a:t>
            </a:r>
            <a:r>
              <a:rPr lang="hr-HR" dirty="0"/>
              <a:t> </a:t>
            </a:r>
            <a:r>
              <a:rPr lang="hr-HR" dirty="0" err="1"/>
              <a:t>pratico</a:t>
            </a:r>
            <a:r>
              <a:rPr lang="hr-HR" dirty="0"/>
              <a:t> della </a:t>
            </a:r>
            <a:r>
              <a:rPr lang="hr-HR" dirty="0" err="1"/>
              <a:t>fotografia</a:t>
            </a:r>
            <a:r>
              <a:rPr lang="hr-HR" dirty="0"/>
              <a:t>, s potankim opisom </a:t>
            </a:r>
            <a:r>
              <a:rPr lang="hr-HR" dirty="0" err="1"/>
              <a:t>Le</a:t>
            </a:r>
            <a:r>
              <a:rPr lang="hr-HR" dirty="0"/>
              <a:t> </a:t>
            </a:r>
            <a:r>
              <a:rPr lang="hr-HR" dirty="0" err="1"/>
              <a:t>Grayava</a:t>
            </a:r>
            <a:r>
              <a:rPr lang="hr-HR" dirty="0"/>
              <a:t> postupka i drugih inačica. U toj knjižici koja ima i suvremeni reprint, može se također vidjeti koliko je relativna tvrdnja da je </a:t>
            </a:r>
            <a:r>
              <a:rPr lang="hr-HR" dirty="0" err="1"/>
              <a:t>kalotipija</a:t>
            </a:r>
            <a:r>
              <a:rPr lang="hr-HR" dirty="0"/>
              <a:t> jednostavan postupak. Ondašnji je fotograf, uz ostalo, trebao u laboratoriju imati 29 kemikalija.  </a:t>
            </a:r>
            <a:r>
              <a:rPr lang="hr-HR" dirty="0" err="1"/>
              <a:t>Kleffelov</a:t>
            </a:r>
            <a:r>
              <a:rPr lang="hr-HR" dirty="0"/>
              <a:t> priručnik Manuale di </a:t>
            </a:r>
            <a:r>
              <a:rPr lang="hr-HR" dirty="0" err="1"/>
              <a:t>fotografia</a:t>
            </a:r>
            <a:r>
              <a:rPr lang="hr-HR" dirty="0"/>
              <a:t> </a:t>
            </a:r>
            <a:r>
              <a:rPr lang="hr-HR" dirty="0" err="1"/>
              <a:t>pratica</a:t>
            </a:r>
            <a:r>
              <a:rPr lang="hr-HR" dirty="0"/>
              <a:t> u zadarskoj Znanstvenoj knjižnici potječe točno iz doba najživlje fotografske aktivnosti Dragutina </a:t>
            </a:r>
            <a:r>
              <a:rPr lang="hr-HR" dirty="0" err="1"/>
              <a:t>Parčića</a:t>
            </a:r>
            <a:r>
              <a:rPr lang="hr-HR" dirty="0"/>
              <a:t>. Posebice je zanimljivo da se autor često poziva na </a:t>
            </a:r>
            <a:r>
              <a:rPr lang="hr-HR" dirty="0" err="1"/>
              <a:t>Thomasa</a:t>
            </a:r>
            <a:r>
              <a:rPr lang="hr-HR" dirty="0"/>
              <a:t> </a:t>
            </a:r>
            <a:r>
              <a:rPr lang="hr-HR" dirty="0" err="1"/>
              <a:t>Suttona</a:t>
            </a:r>
            <a:r>
              <a:rPr lang="hr-HR" dirty="0"/>
              <a:t> (1819 - 1875), tadašnjega najvećega britanskoga eksperta za fotografiju, osobito za </a:t>
            </a:r>
            <a:r>
              <a:rPr lang="hr-HR" dirty="0" err="1"/>
              <a:t>kalotipiju</a:t>
            </a:r>
            <a:r>
              <a:rPr lang="hr-HR" dirty="0"/>
              <a:t>, koji je od 1851. do 1853. studirao </a:t>
            </a:r>
            <a:r>
              <a:rPr lang="hr-HR" dirty="0" err="1"/>
              <a:t>kalotipijski</a:t>
            </a:r>
            <a:r>
              <a:rPr lang="hr-HR" dirty="0"/>
              <a:t> postupak u Rimskoj školi. Uspoređivanje </a:t>
            </a:r>
            <a:r>
              <a:rPr lang="hr-HR" dirty="0" err="1"/>
              <a:t>Canevovih</a:t>
            </a:r>
            <a:r>
              <a:rPr lang="hr-HR" dirty="0"/>
              <a:t> i </a:t>
            </a:r>
            <a:r>
              <a:rPr lang="hr-HR" dirty="0" err="1"/>
              <a:t>Kleffelovih</a:t>
            </a:r>
            <a:r>
              <a:rPr lang="hr-HR" dirty="0"/>
              <a:t> </a:t>
            </a:r>
            <a:r>
              <a:rPr lang="hr-HR" dirty="0" err="1"/>
              <a:t>kalotipijskih</a:t>
            </a:r>
            <a:r>
              <a:rPr lang="hr-HR" dirty="0"/>
              <a:t> uputa s dvama </a:t>
            </a:r>
            <a:r>
              <a:rPr lang="hr-HR" dirty="0" err="1"/>
              <a:t>Parčićevim</a:t>
            </a:r>
            <a:r>
              <a:rPr lang="hr-HR" dirty="0"/>
              <a:t> navoštenim, ali neeksponiranim negativima pokazuje da su do njega  dopirale suvremene tehnološke informacije. Zahvaljujući stručno provedenu postupku njegovi su negativi i danas praktično uporabljivi, dok im je kulturalno značenje od neprocjenjive vrijednosti. To su, uz jedan takav negativ zagrebačkoga fotografa </a:t>
            </a:r>
            <a:r>
              <a:rPr lang="hr-HR" dirty="0" err="1"/>
              <a:t>Juliusa</a:t>
            </a:r>
            <a:r>
              <a:rPr lang="hr-HR" dirty="0"/>
              <a:t> </a:t>
            </a:r>
            <a:r>
              <a:rPr lang="hr-HR" dirty="0" err="1"/>
              <a:t>Hühna</a:t>
            </a:r>
            <a:r>
              <a:rPr lang="hr-HR" dirty="0"/>
              <a:t> , jedini fotografski </a:t>
            </a:r>
            <a:r>
              <a:rPr lang="hr-HR" dirty="0" err="1"/>
              <a:t>specimeni</a:t>
            </a:r>
            <a:r>
              <a:rPr lang="hr-HR" dirty="0"/>
              <a:t> te vrste u Hrvata.</a:t>
            </a:r>
            <a:r>
              <a:rPr lang="hr-HR" b="1" dirty="0"/>
              <a:t> </a:t>
            </a:r>
          </a:p>
          <a:p>
            <a:r>
              <a:rPr lang="hr-HR" b="1" dirty="0"/>
              <a:t>Iako je Josip Brčić (</a:t>
            </a:r>
            <a:r>
              <a:rPr lang="hr-HR" b="1" dirty="0" err="1"/>
              <a:t>Giuseppe</a:t>
            </a:r>
            <a:r>
              <a:rPr lang="hr-HR" b="1" dirty="0"/>
              <a:t> </a:t>
            </a:r>
            <a:r>
              <a:rPr lang="hr-HR" b="1" dirty="0" err="1"/>
              <a:t>Bercich</a:t>
            </a:r>
            <a:r>
              <a:rPr lang="hr-HR" b="1" dirty="0"/>
              <a:t>) po struci bio ljekarnik, utemeljio je u Zadru prvi stalni fotografski </a:t>
            </a:r>
            <a:r>
              <a:rPr lang="hr-HR" b="1" dirty="0" err="1"/>
              <a:t>atelier</a:t>
            </a:r>
            <a:r>
              <a:rPr lang="hr-HR" b="1" dirty="0"/>
              <a:t>. </a:t>
            </a:r>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29</a:t>
            </a:fld>
            <a:endParaRPr lang="hr-HR"/>
          </a:p>
        </p:txBody>
      </p:sp>
    </p:spTree>
    <p:extLst>
      <p:ext uri="{BB962C8B-B14F-4D97-AF65-F5344CB8AC3E}">
        <p14:creationId xmlns:p14="http://schemas.microsoft.com/office/powerpoint/2010/main" val="394644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77500" lnSpcReduction="20000"/>
          </a:bodyPr>
          <a:lstStyle/>
          <a:p>
            <a:endParaRPr lang="hr-HR" dirty="0"/>
          </a:p>
          <a:p>
            <a:r>
              <a:rPr lang="hr-HR" b="1" dirty="0"/>
              <a:t>Prva hrvatska čitaonica na Kvarnerskim otocima otvorena je u Vrbniku</a:t>
            </a:r>
            <a:r>
              <a:rPr lang="hr-HR" b="1" baseline="0" dirty="0"/>
              <a:t>1871.</a:t>
            </a:r>
            <a:r>
              <a:rPr lang="hr-HR" b="1" dirty="0"/>
              <a:t>.  Zasluga</a:t>
            </a:r>
            <a:r>
              <a:rPr lang="hr-HR" b="1" baseline="0" dirty="0"/>
              <a:t> je to braće Vitezić, koji zatim  utemeljuju 1898. i  Knjižnicu braće Vitezić.  </a:t>
            </a:r>
            <a:r>
              <a:rPr lang="hr-HR" b="1" dirty="0"/>
              <a:t>Vrijedan</a:t>
            </a:r>
            <a:r>
              <a:rPr lang="hr-HR" b="1" baseline="0" dirty="0"/>
              <a:t> primjerak knjiga u ovoj  </a:t>
            </a:r>
            <a:r>
              <a:rPr lang="hr-HR" b="1" baseline="0" dirty="0" err="1"/>
              <a:t>Knižnici</a:t>
            </a:r>
            <a:r>
              <a:rPr lang="hr-HR" b="1" baseline="0" dirty="0"/>
              <a:t>  </a:t>
            </a:r>
            <a:r>
              <a:rPr lang="hr-HR" b="1" dirty="0"/>
              <a:t>je rijedak  izložak poznatog «Atlas” </a:t>
            </a:r>
            <a:r>
              <a:rPr lang="hr-HR" b="1" dirty="0" err="1"/>
              <a:t>Johana</a:t>
            </a:r>
            <a:r>
              <a:rPr lang="hr-HR" b="1" dirty="0"/>
              <a:t> Davida </a:t>
            </a:r>
            <a:r>
              <a:rPr lang="hr-HR" b="1" dirty="0" err="1"/>
              <a:t>Koehlera</a:t>
            </a:r>
            <a:r>
              <a:rPr lang="hr-HR" b="1" dirty="0"/>
              <a:t>, koji je tiskan 1718. g. u </a:t>
            </a:r>
            <a:r>
              <a:rPr lang="hr-HR" b="1" dirty="0" err="1"/>
              <a:t>Nurnbergu</a:t>
            </a:r>
            <a:r>
              <a:rPr lang="hr-HR" dirty="0"/>
              <a:t>. </a:t>
            </a:r>
            <a:r>
              <a:rPr lang="hr-HR" b="1" dirty="0"/>
              <a:t>Uz ovaj, sačuvan je još samo jedan tiskan 1735. koji je  u </a:t>
            </a:r>
            <a:r>
              <a:rPr lang="hr-HR" b="1" dirty="0" err="1"/>
              <a:t>Cambridgeu</a:t>
            </a:r>
            <a:r>
              <a:rPr lang="hr-HR" b="1" dirty="0"/>
              <a:t>.</a:t>
            </a:r>
          </a:p>
          <a:p>
            <a:endParaRPr lang="hr-HR" b="1" dirty="0"/>
          </a:p>
          <a:p>
            <a:r>
              <a:rPr lang="hr-HR" b="1" dirty="0"/>
              <a:t>Vrbnik je dao i  tri krčka biskupa dr. </a:t>
            </a:r>
            <a:r>
              <a:rPr lang="hr-HR" b="1" dirty="0" err="1"/>
              <a:t>Bartolomeja</a:t>
            </a:r>
            <a:r>
              <a:rPr lang="hr-HR" b="1" dirty="0"/>
              <a:t> Bozanića (1879.–1854.), dr. Ivana Josipa Vitezića (1806.-1877.), Franju Adrijana Feretića (1816.-1893.) i aktualnog kardinala Josipa Bozanića. </a:t>
            </a:r>
          </a:p>
          <a:p>
            <a:r>
              <a:rPr lang="hr-HR" b="1" dirty="0"/>
              <a:t>Ne manje važno bila je uloga </a:t>
            </a:r>
            <a:r>
              <a:rPr lang="hr-HR" b="1" baseline="0" dirty="0"/>
              <a:t> žene mnoge od njih u to doba su </a:t>
            </a:r>
            <a:r>
              <a:rPr lang="hr-HR" b="1" dirty="0"/>
              <a:t>čitale. </a:t>
            </a:r>
            <a:r>
              <a:rPr lang="hr-HR" b="1" baseline="0" dirty="0"/>
              <a:t>  </a:t>
            </a:r>
            <a:r>
              <a:rPr lang="hr-HR" b="1" dirty="0"/>
              <a:t>Vrbnički običaji nisu dopuštali ženama da obrađuje zemlju i bave se teškim fizičkim poslovima, dakle brinule su u odgoju  djece. Vjerujem kako je zbog tih prilika i mali Antun </a:t>
            </a:r>
            <a:r>
              <a:rPr lang="hr-HR" b="1" dirty="0" err="1"/>
              <a:t>Parčić</a:t>
            </a:r>
            <a:r>
              <a:rPr lang="hr-HR" b="1" dirty="0"/>
              <a:t> imao</a:t>
            </a:r>
            <a:r>
              <a:rPr lang="hr-HR" b="1" baseline="0" dirty="0"/>
              <a:t> dobar odgoj.</a:t>
            </a:r>
            <a:r>
              <a:rPr lang="hr-HR" b="1" dirty="0"/>
              <a:t> </a:t>
            </a:r>
          </a:p>
          <a:p>
            <a:r>
              <a:rPr lang="hr-HR" b="1" dirty="0"/>
              <a:t>Mogućnost za formalno obrazovanje ženska djeca dobivaju već 1848. godine kada se otvara  prva škola za djevojčice na otoku Krku. </a:t>
            </a:r>
          </a:p>
          <a:p>
            <a:r>
              <a:rPr lang="hr-HR" b="1" dirty="0"/>
              <a:t>1877. otvoren je i Pripravni učiteljski tečaj što je brojnim djevojkama omogućilo da postanu učiteljice. 0d tada je Vrbnik dao blizu 100 </a:t>
            </a:r>
            <a:r>
              <a:rPr lang="hr-HR" b="1" dirty="0" err="1"/>
              <a:t>meštric</a:t>
            </a:r>
            <a:r>
              <a:rPr lang="hr-HR" b="1" dirty="0"/>
              <a:t>. </a:t>
            </a:r>
          </a:p>
          <a:p>
            <a:endParaRPr lang="hr-HR" dirty="0"/>
          </a:p>
          <a:p>
            <a:r>
              <a:rPr lang="hr-HR" b="1" dirty="0"/>
              <a:t>Vrbnik ima bogatu pisanu</a:t>
            </a:r>
            <a:r>
              <a:rPr lang="hr-HR" b="1" baseline="0" dirty="0"/>
              <a:t> glagoljsku baštinu koju su nam ostavili upravo </a:t>
            </a:r>
            <a:r>
              <a:rPr lang="hr-HR" b="1" baseline="0" dirty="0" err="1"/>
              <a:t>žakni</a:t>
            </a:r>
            <a:r>
              <a:rPr lang="hr-HR" b="1" baseline="0" dirty="0"/>
              <a:t> ili popi glagoljaši.  Zna se za 105 glagoljskih tekstova nastalih u Vrbniku. </a:t>
            </a:r>
            <a:r>
              <a:rPr lang="hr-HR" b="1" dirty="0"/>
              <a:t>Sačuvano je 469 glagoljskih rukopisa s otoka Krka, a to znači da skoro jedna četvrtina svih rukopisa otpada na Vrbnik. </a:t>
            </a:r>
          </a:p>
          <a:p>
            <a:endParaRPr lang="hr-HR" dirty="0"/>
          </a:p>
          <a:p>
            <a:r>
              <a:rPr lang="hr-HR" dirty="0"/>
              <a:t>Nosioci hrvatsko-glagoljske baštine u Vrbniku, kao i na Krku bili su vrbnički popovi glagoljaši (</a:t>
            </a:r>
            <a:r>
              <a:rPr lang="hr-HR" dirty="0" err="1"/>
              <a:t>žakni</a:t>
            </a:r>
            <a:r>
              <a:rPr lang="hr-HR" dirty="0"/>
              <a:t>) . Poznato je da je seoski kaptol u Vrbniku bio redovito veoma brojan. U bogoslužju kao i u javno-privatnom životu služili su se isključivo hrvatskim jezikom i glagoljskim pismom. Iz Vrbnika je proizašao najveći broj glagoljskih rukopisa, ne samo liturgijskih (misali, brevijari, ...), nego također i drugih, među kojima posebno mjesto zauzi­maju razni zbornici i glagoljske notarske knjige. Tijekom povijesti mnogo je tih glagoljskih rukopisa nestalo, ali ipak uza sve to do danas je sačuvano oko 105 glagoljskih tekstova koji su nastali u Vrbniku ili su u bilo kakvoj vezi s Vrbnikom; čuvaju se u Vrbniku ili u svjet­skim knjižnicama (Zagreb, Rim, Moskva, </a:t>
            </a:r>
            <a:r>
              <a:rPr lang="hr-HR" dirty="0" err="1"/>
              <a:t>Oxford</a:t>
            </a:r>
            <a:r>
              <a:rPr lang="hr-HR" dirty="0"/>
              <a:t> i drugdje). </a:t>
            </a:r>
            <a:endParaRPr lang="hr-HR" b="1" dirty="0"/>
          </a:p>
          <a:p>
            <a:endParaRPr lang="hr-HR" b="1" dirty="0"/>
          </a:p>
          <a:p>
            <a:r>
              <a:rPr lang="hr-HR" b="0" dirty="0"/>
              <a:t>Dr. Dinko</a:t>
            </a:r>
            <a:r>
              <a:rPr lang="hr-HR" b="0" baseline="0" dirty="0"/>
              <a:t> Vitezić </a:t>
            </a:r>
            <a:r>
              <a:rPr lang="hr-HR" b="0" dirty="0"/>
              <a:t> 1873. postaje prvi hrvatski zastupnik za istarsko-otočnu pokrajinu u parlamentu austrijskog dijela Austro-Ugarske. A 1871. pokrenuo je otvaranje Hrvatske čitaonice 1898. sa svojim bratom i utemeljuje Knjižnicu obitelji Vitezić. </a:t>
            </a:r>
          </a:p>
          <a:p>
            <a:r>
              <a:rPr lang="hr-HR" dirty="0"/>
              <a:t>Atlas je posebno zanimljiv jer osim geografskog položaja država, sadrži i slike starih jedrenjaka, naoružanja, odlikovanja i zviježđa.</a:t>
            </a:r>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a:t>
            </a:fld>
            <a:endParaRPr lang="hr-HR"/>
          </a:p>
        </p:txBody>
      </p:sp>
    </p:spTree>
    <p:extLst>
      <p:ext uri="{BB962C8B-B14F-4D97-AF65-F5344CB8AC3E}">
        <p14:creationId xmlns:p14="http://schemas.microsoft.com/office/powerpoint/2010/main" val="1687985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92500"/>
          </a:bodyPr>
          <a:lstStyle/>
          <a:p>
            <a:r>
              <a:rPr lang="hr-HR" b="1" dirty="0"/>
              <a:t>Najznačajnije i najvrjednije razdoblje </a:t>
            </a:r>
            <a:r>
              <a:rPr lang="hr-HR" b="1" dirty="0" err="1"/>
              <a:t>Parčićeve</a:t>
            </a:r>
            <a:r>
              <a:rPr lang="hr-HR" b="1" dirty="0"/>
              <a:t> fotografske aktivnosti podudara se s njegovim boravkom na otočiću </a:t>
            </a:r>
            <a:r>
              <a:rPr lang="hr-HR" b="1" dirty="0" err="1"/>
              <a:t>Galevcu</a:t>
            </a:r>
            <a:r>
              <a:rPr lang="hr-HR" b="1" dirty="0"/>
              <a:t> (Školjiću) od 1860. do proljeća 1864. godine. Tada je snimio zadarske vedute, panorame mjesta </a:t>
            </a:r>
            <a:r>
              <a:rPr lang="hr-HR" b="1" dirty="0" err="1"/>
              <a:t>Preka</a:t>
            </a:r>
            <a:r>
              <a:rPr lang="hr-HR" b="1" dirty="0"/>
              <a:t> na otoku Ugljanu i nekolicinu znanstvenih fotografija. Premda je živio u Samostanu sv. Pavla na Školjiću, vrlo je često, katkad i duže boravio u Zadru, gdje je, primjerice, 31. prosinca 1861. snimio tri faze pomrčine Sunca tri fotografije nalijepljene jedna uz drugu).</a:t>
            </a:r>
          </a:p>
          <a:p>
            <a:endParaRPr lang="hr-HR" dirty="0"/>
          </a:p>
          <a:p>
            <a:r>
              <a:rPr lang="hr-HR" b="1" dirty="0"/>
              <a:t>Nemirnu </a:t>
            </a:r>
            <a:r>
              <a:rPr lang="hr-HR" b="1" dirty="0" err="1"/>
              <a:t>Parčićevu</a:t>
            </a:r>
            <a:r>
              <a:rPr lang="hr-HR" b="1" dirty="0"/>
              <a:t> duhu nije trebalo puno da nakon što je uspio pričvrstiti aparat na teleskop i snimiti Sunce, ponovi taj postupak s mikroskopom i snimi nevidljive forme mikrosvijeta (redoslijed je mogao biti i obrnut). Njegova mikroskopska fotografija nekih </a:t>
            </a:r>
            <a:r>
              <a:rPr lang="hr-HR" b="1" dirty="0" err="1"/>
              <a:t>kristaličnih</a:t>
            </a:r>
            <a:r>
              <a:rPr lang="hr-HR" b="1" dirty="0"/>
              <a:t> nakupina, također pripada među pionirske snimke te vrste. Uz nju ide i duhovito uvećana snimka obične buhe. Na tim trima slikama utemeljeni su počeci znanstvene fotografije u Hrvatskoj.</a:t>
            </a:r>
          </a:p>
          <a:p>
            <a:endParaRPr lang="hr-HR" b="1" dirty="0"/>
          </a:p>
          <a:p>
            <a:r>
              <a:rPr lang="hr-HR" b="1" dirty="0"/>
              <a:t>To su unikatne snimke takve vrste u povijesti rane fotografije u Hrvata. Čak je, drži se, u pitanju tek peto snimanje pomrčine Sunca uopće. </a:t>
            </a:r>
            <a:r>
              <a:rPr lang="hr-HR" dirty="0"/>
              <a:t>Najmanje dva od njih morala su biti poznata u Zadru prije 1861. Zacijelo se znalo da je u Veroni obavljeno dagerotipijsko snimanje pomrčine 1842, jer je o tome pisala </a:t>
            </a:r>
            <a:r>
              <a:rPr lang="hr-HR" dirty="0" err="1"/>
              <a:t>Gazzetta</a:t>
            </a:r>
            <a:r>
              <a:rPr lang="hr-HR" dirty="0"/>
              <a:t> </a:t>
            </a:r>
            <a:r>
              <a:rPr lang="hr-HR" dirty="0" err="1"/>
              <a:t>Privilegiata</a:t>
            </a:r>
            <a:r>
              <a:rPr lang="hr-HR" dirty="0"/>
              <a:t> di </a:t>
            </a:r>
            <a:r>
              <a:rPr lang="hr-HR" dirty="0" err="1"/>
              <a:t>Venezia</a:t>
            </a:r>
            <a:r>
              <a:rPr lang="hr-HR" dirty="0"/>
              <a:t>. Isto je tako, bar u užem krugu inteligencije, morao biti poznat pothvat uglednoga venecijanskoga fotografa Antonija </a:t>
            </a:r>
            <a:r>
              <a:rPr lang="hr-HR" dirty="0" err="1"/>
              <a:t>Perinija</a:t>
            </a:r>
            <a:r>
              <a:rPr lang="hr-HR" dirty="0"/>
              <a:t> (1830 - 1879) Njegove fotografije pomrčine analizirane su 1858. u </a:t>
            </a:r>
            <a:r>
              <a:rPr lang="hr-HR" dirty="0" err="1"/>
              <a:t>Atti</a:t>
            </a:r>
            <a:r>
              <a:rPr lang="hr-HR" dirty="0"/>
              <a:t> </a:t>
            </a:r>
            <a:r>
              <a:rPr lang="hr-HR" dirty="0" err="1"/>
              <a:t>dell</a:t>
            </a:r>
            <a:r>
              <a:rPr lang="hr-HR" dirty="0"/>
              <a:t> </a:t>
            </a:r>
            <a:r>
              <a:rPr lang="hr-HR" dirty="0" err="1"/>
              <a:t>Istituto</a:t>
            </a:r>
            <a:r>
              <a:rPr lang="hr-HR" dirty="0"/>
              <a:t> </a:t>
            </a:r>
            <a:r>
              <a:rPr lang="hr-HR" dirty="0" err="1"/>
              <a:t>Veneto</a:t>
            </a:r>
            <a:r>
              <a:rPr lang="hr-HR" dirty="0"/>
              <a:t> di </a:t>
            </a:r>
            <a:r>
              <a:rPr lang="hr-HR" dirty="0" err="1"/>
              <a:t>Lettere</a:t>
            </a:r>
            <a:r>
              <a:rPr lang="hr-HR" dirty="0"/>
              <a:t>, </a:t>
            </a:r>
            <a:r>
              <a:rPr lang="hr-HR" dirty="0" err="1"/>
              <a:t>Scienze</a:t>
            </a:r>
            <a:r>
              <a:rPr lang="hr-HR" dirty="0"/>
              <a:t> </a:t>
            </a:r>
            <a:r>
              <a:rPr lang="hr-HR" dirty="0" err="1"/>
              <a:t>ed</a:t>
            </a:r>
            <a:r>
              <a:rPr lang="hr-HR" dirty="0"/>
              <a:t> </a:t>
            </a:r>
            <a:r>
              <a:rPr lang="hr-HR" dirty="0" err="1"/>
              <a:t>Arti</a:t>
            </a:r>
            <a:r>
              <a:rPr lang="hr-HR" dirty="0"/>
              <a:t> [7034]. Bez obzira je li ta pretpostavka točna ili nije, ostaje činjenica da je </a:t>
            </a:r>
            <a:r>
              <a:rPr lang="hr-HR" dirty="0" err="1"/>
              <a:t>Parčić</a:t>
            </a:r>
            <a:r>
              <a:rPr lang="hr-HR" dirty="0"/>
              <a:t> bio sposoban, podjednako kao i najugledniji venecijanski fotograf toga doba, sâm obaviti tehnički zahtjevnu zadaću snimanja pomrčine Sunca.</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30</a:t>
            </a:fld>
            <a:endParaRPr lang="hr-HR"/>
          </a:p>
        </p:txBody>
      </p:sp>
    </p:spTree>
    <p:extLst>
      <p:ext uri="{BB962C8B-B14F-4D97-AF65-F5344CB8AC3E}">
        <p14:creationId xmlns:p14="http://schemas.microsoft.com/office/powerpoint/2010/main" val="862822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92500" lnSpcReduction="20000"/>
          </a:bodyPr>
          <a:lstStyle/>
          <a:p>
            <a:r>
              <a:rPr lang="hr-HR" b="1" dirty="0"/>
              <a:t> </a:t>
            </a:r>
          </a:p>
          <a:p>
            <a:r>
              <a:rPr lang="hr-HR" b="1" dirty="0"/>
              <a:t>Razdoblje od 1860.-1864. proveo je kao predstojnik Franjevačkog glagoljaškog samostana na otočiću </a:t>
            </a:r>
            <a:r>
              <a:rPr lang="hr-HR" b="1" dirty="0" err="1"/>
              <a:t>Galevcu</a:t>
            </a:r>
            <a:r>
              <a:rPr lang="hr-HR" b="1" dirty="0"/>
              <a:t>, gdje je u samostanskoj bogoslovnoj školi bio profesor, a između ostaloga radio je i na sastavljanju svog budućeg Talijansko-hrvatskog rječnika. Ujedno se intenzivno bavio botanikom, fizikom, fizikalnim pokusima i posebice fotografijom.</a:t>
            </a:r>
          </a:p>
          <a:p>
            <a:r>
              <a:rPr lang="hr-HR" b="1" dirty="0" err="1"/>
              <a:t>Parčić</a:t>
            </a:r>
            <a:r>
              <a:rPr lang="hr-HR" b="1" dirty="0"/>
              <a:t> je za boravka u </a:t>
            </a:r>
            <a:r>
              <a:rPr lang="hr-HR" b="1" dirty="0" err="1"/>
              <a:t>Galevcu</a:t>
            </a:r>
            <a:r>
              <a:rPr lang="hr-HR" b="1" dirty="0"/>
              <a:t>  načinio zahtjevnu panoramsku fotografiju </a:t>
            </a:r>
            <a:r>
              <a:rPr lang="hr-HR" b="1" dirty="0" err="1"/>
              <a:t>Preka</a:t>
            </a:r>
            <a:r>
              <a:rPr lang="hr-HR" b="1" dirty="0"/>
              <a:t> 1862. godine. Imao je svoj logotip s glagoljskim tekstom.  </a:t>
            </a:r>
          </a:p>
          <a:p>
            <a:endParaRPr lang="hr-HR" b="1" dirty="0"/>
          </a:p>
          <a:p>
            <a:r>
              <a:rPr lang="hr-HR" dirty="0"/>
              <a:t>1862. Petodijelna panoramska fotografija </a:t>
            </a:r>
            <a:r>
              <a:rPr lang="hr-HR" dirty="0" err="1"/>
              <a:t>Preka</a:t>
            </a:r>
            <a:r>
              <a:rPr lang="hr-HR" dirty="0"/>
              <a:t> u tehnici </a:t>
            </a:r>
            <a:r>
              <a:rPr lang="hr-HR" dirty="0" err="1"/>
              <a:t>kalotipije</a:t>
            </a:r>
            <a:r>
              <a:rPr lang="hr-HR" dirty="0"/>
              <a:t> (slani papir)</a:t>
            </a:r>
          </a:p>
          <a:p>
            <a:r>
              <a:rPr lang="hr-HR" dirty="0"/>
              <a:t>Posebnu skupinu čini nekolicina fotografija </a:t>
            </a:r>
            <a:r>
              <a:rPr lang="hr-HR" dirty="0" err="1"/>
              <a:t>Preka</a:t>
            </a:r>
            <a:r>
              <a:rPr lang="hr-HR" dirty="0"/>
              <a:t> na otoku Ugljanu, sučelice otočiću </a:t>
            </a:r>
            <a:r>
              <a:rPr lang="hr-HR" dirty="0" err="1"/>
              <a:t>Galevcu</a:t>
            </a:r>
            <a:r>
              <a:rPr lang="hr-HR" dirty="0"/>
              <a:t> i Samostanu sv. Pavla u kojemu je </a:t>
            </a:r>
            <a:r>
              <a:rPr lang="hr-HR" dirty="0" err="1"/>
              <a:t>Parčić</a:t>
            </a:r>
            <a:r>
              <a:rPr lang="hr-HR" dirty="0"/>
              <a:t> bio predstojnikom. To su ponajprije Preko I na </a:t>
            </a:r>
            <a:r>
              <a:rPr lang="hr-HR" dirty="0" err="1"/>
              <a:t>polumat</a:t>
            </a:r>
            <a:r>
              <a:rPr lang="hr-HR" dirty="0"/>
              <a:t> žutosmeđem </a:t>
            </a:r>
            <a:r>
              <a:rPr lang="hr-HR" dirty="0" err="1"/>
              <a:t>papiruSastaviti</a:t>
            </a:r>
            <a:r>
              <a:rPr lang="hr-HR" dirty="0"/>
              <a:t> kraću panoramu mjesta </a:t>
            </a:r>
            <a:r>
              <a:rPr lang="hr-HR" dirty="0" err="1"/>
              <a:t>Preka</a:t>
            </a:r>
            <a:r>
              <a:rPr lang="hr-HR" dirty="0"/>
              <a:t> od dvaju dijelova (kat. br. 21), potom je proširiti na vrlo produljenu formu od petorih snimaka (kat. br. 20), da bi se konačno dio toga krajolika stavio pod dalekozor (kat. br. 23), sve to idealno odgovara analitičkoj naravi fotografije i </a:t>
            </a:r>
            <a:r>
              <a:rPr lang="hr-HR" dirty="0" err="1"/>
              <a:t>opservanta</a:t>
            </a:r>
            <a:r>
              <a:rPr lang="hr-HR" dirty="0"/>
              <a:t> trećoreca. No naknadne kolorističke intervencije, kao što je to primjerice bojenje zelenila ispred kuće i zaklopaca na kućnim prozorima na slici Tri kuće u </a:t>
            </a:r>
            <a:r>
              <a:rPr lang="hr-HR" dirty="0" err="1"/>
              <a:t>Preku</a:t>
            </a:r>
            <a:r>
              <a:rPr lang="hr-HR" dirty="0"/>
              <a:t>, već zadire u stvaralačke preokupacije. </a:t>
            </a:r>
            <a:r>
              <a:rPr lang="hr-HR" dirty="0" err="1"/>
              <a:t>Parčić</a:t>
            </a:r>
            <a:r>
              <a:rPr lang="hr-HR" dirty="0"/>
              <a:t> je toliko često intervenirao bojom na fotografijama, osobito portretima, da se to ne može nazvati koloriranjem, tj. tehničkim dodavanjem boje monokromnoj slici. </a:t>
            </a:r>
          </a:p>
          <a:p>
            <a:r>
              <a:rPr lang="hr-HR" dirty="0" err="1"/>
              <a:t>Parčićeve</a:t>
            </a:r>
            <a:r>
              <a:rPr lang="hr-HR" dirty="0"/>
              <a:t> slikarske ambicije i njihovo preklapanje s fotografijom najbolje se zrcale u portretu. Često je portretirao prijatelje, znance i redovničku subraću. Njegov „mali sveščić s raznim portretima u boji i olovkom, koji </a:t>
            </a:r>
            <a:r>
              <a:rPr lang="hr-HR" dirty="0" err="1"/>
              <a:t>prikzuje</a:t>
            </a:r>
            <a:r>
              <a:rPr lang="hr-HR" dirty="0"/>
              <a:t> nekoliko lica u narodnoj nošnji (u bojama), zatim razne svećenike, redovnike i </a:t>
            </a:r>
            <a:r>
              <a:rPr lang="hr-HR" dirty="0" err="1"/>
              <a:t>dr</a:t>
            </a:r>
            <a:r>
              <a:rPr lang="hr-HR" dirty="0"/>
              <a:t>“  ne bi se mogao odijeliti od istraživanja njegovih fotografskih portreta. I obrnuto. No bez obzira na ishode takva istraživanja, slobodno se može ustvrditi da je </a:t>
            </a:r>
            <a:r>
              <a:rPr lang="hr-HR" dirty="0" err="1"/>
              <a:t>Parčić</a:t>
            </a:r>
            <a:r>
              <a:rPr lang="hr-HR" dirty="0"/>
              <a:t>, ispitujući likovne potencijale medija, uspio napraviti portret koji zbog svoje jednostavnosti i dojmljivosti doseže dignitet ikone. Njegov Muškarac s bradom (kat. br. 8 i 55, veličina negativa 9,2 × 6,9 cm) nije slika sretnoga trenutka već studiozne porabe izražajnih mogućnosti medija. U njemu je sažet cjelokupan potencijal </a:t>
            </a:r>
            <a:r>
              <a:rPr lang="hr-HR" dirty="0" err="1"/>
              <a:t>kalotipije</a:t>
            </a:r>
            <a:r>
              <a:rPr lang="hr-HR" dirty="0"/>
              <a:t>. </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31</a:t>
            </a:fld>
            <a:endParaRPr lang="hr-HR"/>
          </a:p>
        </p:txBody>
      </p:sp>
    </p:spTree>
    <p:extLst>
      <p:ext uri="{BB962C8B-B14F-4D97-AF65-F5344CB8AC3E}">
        <p14:creationId xmlns:p14="http://schemas.microsoft.com/office/powerpoint/2010/main" val="2189959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b="1" dirty="0"/>
              <a:t>Pa evo i nekoliko kratkih podataka o </a:t>
            </a:r>
            <a:r>
              <a:rPr lang="hr-HR" b="1" dirty="0" err="1"/>
              <a:t>Galevcu</a:t>
            </a:r>
            <a:r>
              <a:rPr lang="hr-HR" b="1" dirty="0"/>
              <a:t>. Po nekim povjesničarima otok su ranije nastanjivali redovnici pavlini, čijem je zaštitniku sv. Pavlu Pustinjaku posvećena samostanska crkva.</a:t>
            </a:r>
            <a:br>
              <a:rPr lang="hr-HR" b="1" dirty="0"/>
            </a:br>
            <a:r>
              <a:rPr lang="hr-HR" b="1" dirty="0"/>
              <a:t>Franjevci trećoredci na Školjiću su od 1446. godine</a:t>
            </a:r>
          </a:p>
          <a:p>
            <a:r>
              <a:rPr lang="hr-HR" b="1" dirty="0"/>
              <a:t>Taj otočić dobili su od zadarskog plemića </a:t>
            </a:r>
            <a:r>
              <a:rPr lang="hr-HR" b="1" dirty="0" err="1"/>
              <a:t>Milanje</a:t>
            </a:r>
            <a:r>
              <a:rPr lang="hr-HR" b="1" dirty="0"/>
              <a:t>, a posjed im je 1454. godine potvrdio papa Nikola V. Crkva je popravljana 1516. i 1564. godine,  a posvetio ju je 1596. godine ninski biskup </a:t>
            </a:r>
            <a:r>
              <a:rPr lang="hr-HR" b="1" dirty="0" err="1"/>
              <a:t>Horacije</a:t>
            </a:r>
            <a:r>
              <a:rPr lang="hr-HR" b="1" dirty="0"/>
              <a:t> </a:t>
            </a:r>
            <a:r>
              <a:rPr lang="hr-HR" b="1" dirty="0" err="1"/>
              <a:t>Belloti</a:t>
            </a:r>
            <a:r>
              <a:rPr lang="hr-HR" b="1" dirty="0"/>
              <a:t>, o čemu svjedoči latinski natpis nad ulazom u crkvu.</a:t>
            </a:r>
          </a:p>
          <a:p>
            <a:endParaRPr lang="hr-HR" dirty="0"/>
          </a:p>
          <a:p>
            <a:r>
              <a:rPr lang="hr-HR" dirty="0"/>
              <a:t>Samostan je u prošlosti nekoliko puta bio pretvoren u lazaret, pa su se redovnici pod cijenu vlastitog života brinuli za oboljele od kuge. U samostanu je u prvoj polovini 20. st. djelovala gimnazija s pravom javnosti, u kojoj su se školovali mnogi redovnici, od kojih dosta i danas živi, a školovala je i više hrvatskih intelektualca različitih zvanja i zanimanja. Na Školjiću je bio i redovnički novicijat provincije. Iz župe Preko, u kojoj je samostan, franjevci trećoredci su imali i danas imaju veći broj svojih redovnika.</a:t>
            </a:r>
          </a:p>
          <a:p>
            <a:endParaRPr lang="hr-HR" dirty="0"/>
          </a:p>
          <a:p>
            <a:r>
              <a:rPr lang="it-IT" sz="1200" kern="1200" dirty="0">
                <a:solidFill>
                  <a:schemeClr val="tx1"/>
                </a:solidFill>
                <a:latin typeface="+mn-lt"/>
                <a:ea typeface="+mn-ea"/>
                <a:cs typeface="+mn-cs"/>
              </a:rPr>
              <a:t>.</a:t>
            </a:r>
            <a:r>
              <a:rPr lang="hr-HR" dirty="0"/>
              <a:t> </a:t>
            </a:r>
            <a:r>
              <a:rPr lang="it-IT" sz="1200" kern="1200" dirty="0">
                <a:solidFill>
                  <a:schemeClr val="tx1"/>
                </a:solidFill>
                <a:latin typeface="+mn-lt"/>
                <a:ea typeface="+mn-ea"/>
                <a:cs typeface="+mn-cs"/>
              </a:rPr>
              <a:t> </a:t>
            </a:r>
            <a:endParaRPr lang="hr-HR" sz="1200" kern="1200" dirty="0">
              <a:solidFill>
                <a:schemeClr val="tx1"/>
              </a:solidFill>
              <a:latin typeface="+mn-lt"/>
              <a:ea typeface="+mn-ea"/>
              <a:cs typeface="+mn-cs"/>
            </a:endParaRPr>
          </a:p>
          <a:p>
            <a:br>
              <a:rPr lang="hr-HR" dirty="0"/>
            </a:br>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32</a:t>
            </a:fld>
            <a:endParaRPr lang="hr-HR"/>
          </a:p>
        </p:txBody>
      </p:sp>
    </p:spTree>
    <p:extLst>
      <p:ext uri="{BB962C8B-B14F-4D97-AF65-F5344CB8AC3E}">
        <p14:creationId xmlns:p14="http://schemas.microsoft.com/office/powerpoint/2010/main" val="2316591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it-IT" sz="1200" kern="1200" dirty="0">
                <a:solidFill>
                  <a:schemeClr val="tx1"/>
                </a:solidFill>
                <a:latin typeface="+mn-lt"/>
                <a:ea typeface="+mn-ea"/>
                <a:cs typeface="+mn-cs"/>
              </a:rPr>
              <a:t> </a:t>
            </a:r>
            <a:endParaRPr lang="hr-HR" sz="1200" kern="1200" dirty="0">
              <a:solidFill>
                <a:schemeClr val="tx1"/>
              </a:solidFill>
              <a:latin typeface="+mn-lt"/>
              <a:ea typeface="+mn-ea"/>
              <a:cs typeface="+mn-cs"/>
            </a:endParaRPr>
          </a:p>
          <a:p>
            <a:r>
              <a:rPr lang="it-IT" sz="1200" b="1" kern="1200" dirty="0">
                <a:solidFill>
                  <a:schemeClr val="tx1"/>
                </a:solidFill>
                <a:latin typeface="+mn-lt"/>
                <a:ea typeface="+mn-ea"/>
                <a:cs typeface="+mn-cs"/>
              </a:rPr>
              <a:t>SVEĆENIK, PROFESOR I TAJNIK PROVINCIJE</a:t>
            </a:r>
            <a:endParaRPr lang="hr-HR" sz="1200" b="1" kern="1200" dirty="0">
              <a:solidFill>
                <a:schemeClr val="tx1"/>
              </a:solidFill>
              <a:latin typeface="+mn-lt"/>
              <a:ea typeface="+mn-ea"/>
              <a:cs typeface="+mn-cs"/>
            </a:endParaRPr>
          </a:p>
          <a:p>
            <a:r>
              <a:rPr lang="hr-HR" sz="1200" b="1" kern="1200" dirty="0">
                <a:solidFill>
                  <a:schemeClr val="tx1"/>
                </a:solidFill>
                <a:latin typeface="+mn-lt"/>
                <a:ea typeface="+mn-ea"/>
                <a:cs typeface="+mn-cs"/>
              </a:rPr>
              <a:t>Kada je 1863 Josip dr. Dujmović bio imenovan provincijalom. </a:t>
            </a:r>
            <a:r>
              <a:rPr lang="hr-HR" sz="1200" b="1" kern="1200" dirty="0" err="1">
                <a:solidFill>
                  <a:schemeClr val="tx1"/>
                </a:solidFill>
                <a:latin typeface="+mn-lt"/>
                <a:ea typeface="+mn-ea"/>
                <a:cs typeface="+mn-cs"/>
              </a:rPr>
              <a:t>Parčić</a:t>
            </a:r>
            <a:r>
              <a:rPr lang="hr-HR" sz="1200" b="1" kern="1200" dirty="0">
                <a:solidFill>
                  <a:schemeClr val="tx1"/>
                </a:solidFill>
                <a:latin typeface="+mn-lt"/>
                <a:ea typeface="+mn-ea"/>
                <a:cs typeface="+mn-cs"/>
              </a:rPr>
              <a:t> postaje tajnik provincije i lektor učitelj  redovničke mladeži </a:t>
            </a:r>
            <a:r>
              <a:rPr lang="it-IT" sz="1200" b="1" kern="1200" dirty="0" err="1">
                <a:solidFill>
                  <a:schemeClr val="tx1"/>
                </a:solidFill>
                <a:latin typeface="+mn-lt"/>
                <a:ea typeface="+mn-ea"/>
                <a:cs typeface="+mn-cs"/>
              </a:rPr>
              <a:t>Slijedeći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svoj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svećenički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poziv</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morao</a:t>
            </a:r>
            <a:r>
              <a:rPr lang="it-IT" sz="1200" b="1" kern="1200" dirty="0">
                <a:solidFill>
                  <a:schemeClr val="tx1"/>
                </a:solidFill>
                <a:latin typeface="+mn-lt"/>
                <a:ea typeface="+mn-ea"/>
                <a:cs typeface="+mn-cs"/>
              </a:rPr>
              <a:t> se 1864. godine </a:t>
            </a:r>
            <a:r>
              <a:rPr lang="it-IT" sz="1200" b="1" kern="1200" dirty="0" err="1">
                <a:solidFill>
                  <a:schemeClr val="tx1"/>
                </a:solidFill>
                <a:latin typeface="+mn-lt"/>
                <a:ea typeface="+mn-ea"/>
                <a:cs typeface="+mn-cs"/>
              </a:rPr>
              <a:t>preseliti</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Krk</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gdje</a:t>
            </a:r>
            <a:r>
              <a:rPr lang="it-IT" sz="1200" b="1" kern="1200" dirty="0">
                <a:solidFill>
                  <a:schemeClr val="tx1"/>
                </a:solidFill>
                <a:latin typeface="+mn-lt"/>
                <a:ea typeface="+mn-ea"/>
                <a:cs typeface="+mn-cs"/>
              </a:rPr>
              <a:t> je bio </a:t>
            </a:r>
            <a:r>
              <a:rPr lang="it-IT" sz="1200" b="1" kern="1200" dirty="0" err="1">
                <a:solidFill>
                  <a:schemeClr val="tx1"/>
                </a:solidFill>
                <a:latin typeface="+mn-lt"/>
                <a:ea typeface="+mn-ea"/>
                <a:cs typeface="+mn-cs"/>
              </a:rPr>
              <a:t>imenovan</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tajnikom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trećoredske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franjevačke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glagoljaške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provincije</a:t>
            </a:r>
            <a:r>
              <a:rPr lang="it-IT" sz="1200" b="1" kern="1200" dirty="0">
                <a:solidFill>
                  <a:schemeClr val="tx1"/>
                </a:solidFill>
                <a:latin typeface="+mn-lt"/>
                <a:ea typeface="+mn-ea"/>
                <a:cs typeface="+mn-cs"/>
              </a:rPr>
              <a:t> te je radio i </a:t>
            </a:r>
            <a:r>
              <a:rPr lang="it-IT" sz="1200" b="1" kern="1200" dirty="0" err="1">
                <a:solidFill>
                  <a:schemeClr val="tx1"/>
                </a:solidFill>
                <a:latin typeface="+mn-lt"/>
                <a:ea typeface="+mn-ea"/>
                <a:cs typeface="+mn-cs"/>
              </a:rPr>
              <a:t>kao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učitelj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redovničkih</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kandidata</a:t>
            </a:r>
            <a:r>
              <a:rPr lang="it-IT" sz="1200" b="1" kern="1200" dirty="0">
                <a:solidFill>
                  <a:schemeClr val="tx1"/>
                </a:solidFill>
                <a:latin typeface="+mn-lt"/>
                <a:ea typeface="+mn-ea"/>
                <a:cs typeface="+mn-cs"/>
              </a:rPr>
              <a:t>. </a:t>
            </a:r>
            <a:endParaRPr lang="hr-HR"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b="1"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a:solidFill>
                  <a:schemeClr val="tx1"/>
                </a:solidFill>
                <a:latin typeface="+mn-lt"/>
                <a:ea typeface="+mn-ea"/>
                <a:cs typeface="+mn-cs"/>
              </a:rPr>
              <a:t>Koncem 1867. opet se vratio u Zadar gdje je i opet bio provincijski tajnik te je neko vrijeme upravljao i zadarskim samostanom u odsutnosti provincijala. </a:t>
            </a:r>
            <a:r>
              <a:rPr lang="it-IT" sz="1200" b="1" kern="1200" dirty="0" err="1">
                <a:solidFill>
                  <a:schemeClr val="tx1"/>
                </a:solidFill>
                <a:latin typeface="+mn-lt"/>
                <a:ea typeface="+mn-ea"/>
                <a:cs typeface="+mn-cs"/>
              </a:rPr>
              <a:t>Nadzirao</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tisak</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svojega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talijansko-hrvatskoga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rječnika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upravljao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Glagoljaškim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samostanom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Mihovila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predavao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Gimnaziji</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podučavao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svećeničku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mladež</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Zadru</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boravio</a:t>
            </a:r>
            <a:r>
              <a:rPr lang="it-IT" sz="1200" b="1" kern="1200" dirty="0">
                <a:solidFill>
                  <a:schemeClr val="tx1"/>
                </a:solidFill>
                <a:latin typeface="+mn-lt"/>
                <a:ea typeface="+mn-ea"/>
                <a:cs typeface="+mn-cs"/>
              </a:rPr>
              <a:t> do </a:t>
            </a:r>
            <a:r>
              <a:rPr lang="it-IT" sz="1200" b="1" kern="1200" dirty="0" err="1">
                <a:solidFill>
                  <a:schemeClr val="tx1"/>
                </a:solidFill>
                <a:latin typeface="+mn-lt"/>
                <a:ea typeface="+mn-ea"/>
                <a:cs typeface="+mn-cs"/>
              </a:rPr>
              <a:t>proljeća</a:t>
            </a:r>
            <a:r>
              <a:rPr lang="it-IT" sz="1200" b="1" kern="1200" dirty="0">
                <a:solidFill>
                  <a:schemeClr val="tx1"/>
                </a:solidFill>
                <a:latin typeface="+mn-lt"/>
                <a:ea typeface="+mn-ea"/>
                <a:cs typeface="+mn-cs"/>
              </a:rPr>
              <a:t> 1868. </a:t>
            </a:r>
            <a:r>
              <a:rPr lang="it-IT" sz="1200" b="1" kern="1200" dirty="0" err="1">
                <a:solidFill>
                  <a:schemeClr val="tx1"/>
                </a:solidFill>
                <a:latin typeface="+mn-lt"/>
                <a:ea typeface="+mn-ea"/>
                <a:cs typeface="+mn-cs"/>
              </a:rPr>
              <a:t>Tada</a:t>
            </a:r>
            <a:r>
              <a:rPr lang="it-IT" sz="1200" b="1" kern="1200" dirty="0">
                <a:solidFill>
                  <a:schemeClr val="tx1"/>
                </a:solidFill>
                <a:latin typeface="+mn-lt"/>
                <a:ea typeface="+mn-ea"/>
                <a:cs typeface="+mn-cs"/>
              </a:rPr>
              <a:t> je u </a:t>
            </a:r>
            <a:r>
              <a:rPr lang="it-IT" sz="1200" b="1" kern="1200" dirty="0" err="1">
                <a:solidFill>
                  <a:schemeClr val="tx1"/>
                </a:solidFill>
                <a:latin typeface="+mn-lt"/>
                <a:ea typeface="+mn-ea"/>
                <a:cs typeface="+mn-cs"/>
              </a:rPr>
              <a:t>izdanju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Braće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Battara</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Zadru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objavljen</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njegov</a:t>
            </a:r>
            <a:r>
              <a:rPr lang="it-IT" sz="1200" b="1" kern="1200" dirty="0">
                <a:solidFill>
                  <a:schemeClr val="tx1"/>
                </a:solidFill>
                <a:latin typeface="+mn-lt"/>
                <a:ea typeface="+mn-ea"/>
                <a:cs typeface="+mn-cs"/>
              </a:rPr>
              <a:t> </a:t>
            </a:r>
            <a:r>
              <a:rPr lang="it-IT" sz="1200" b="1" i="1" kern="1200" dirty="0" err="1">
                <a:solidFill>
                  <a:schemeClr val="tx1"/>
                </a:solidFill>
                <a:latin typeface="+mn-lt"/>
                <a:ea typeface="+mn-ea"/>
                <a:cs typeface="+mn-cs"/>
              </a:rPr>
              <a:t>Rječnik</a:t>
            </a:r>
            <a:r>
              <a:rPr lang="it-IT" sz="1200" b="1" i="1" kern="1200" dirty="0">
                <a:solidFill>
                  <a:schemeClr val="tx1"/>
                </a:solidFill>
                <a:latin typeface="+mn-lt"/>
                <a:ea typeface="+mn-ea"/>
                <a:cs typeface="+mn-cs"/>
              </a:rPr>
              <a:t> </a:t>
            </a:r>
            <a:r>
              <a:rPr lang="it-IT" sz="1200" b="1" i="1" kern="1200" dirty="0" err="1">
                <a:solidFill>
                  <a:schemeClr val="tx1"/>
                </a:solidFill>
                <a:latin typeface="+mn-lt"/>
                <a:ea typeface="+mn-ea"/>
                <a:cs typeface="+mn-cs"/>
              </a:rPr>
              <a:t>talijansko-slovinski</a:t>
            </a:r>
            <a:r>
              <a:rPr lang="it-IT" sz="1200" b="1" i="1" kern="1200" dirty="0">
                <a:solidFill>
                  <a:schemeClr val="tx1"/>
                </a:solidFill>
                <a:latin typeface="+mn-lt"/>
                <a:ea typeface="+mn-ea"/>
                <a:cs typeface="+mn-cs"/>
              </a:rPr>
              <a:t> (</a:t>
            </a:r>
            <a:r>
              <a:rPr lang="it-IT" sz="1200" b="1" i="1" kern="1200" dirty="0" err="1">
                <a:solidFill>
                  <a:schemeClr val="tx1"/>
                </a:solidFill>
                <a:latin typeface="+mn-lt"/>
                <a:ea typeface="+mn-ea"/>
                <a:cs typeface="+mn-cs"/>
              </a:rPr>
              <a:t>hrvatski</a:t>
            </a:r>
            <a:r>
              <a:rPr lang="it-IT" sz="1200" b="1" i="1" kern="1200" dirty="0">
                <a:solidFill>
                  <a:schemeClr val="tx1"/>
                </a:solidFill>
                <a:latin typeface="+mn-lt"/>
                <a:ea typeface="+mn-ea"/>
                <a:cs typeface="+mn-cs"/>
              </a:rPr>
              <a:t>)</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koji</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osim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običnih</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riječi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dodao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mnoge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fraze</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izraze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iz</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područja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znanosti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tehnike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zakonodavstva</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slično</a:t>
            </a:r>
            <a:r>
              <a:rPr lang="it-IT" sz="1200" b="1" kern="1200" dirty="0">
                <a:solidFill>
                  <a:schemeClr val="tx1"/>
                </a:solidFill>
                <a:latin typeface="+mn-lt"/>
                <a:ea typeface="+mn-ea"/>
                <a:cs typeface="+mn-cs"/>
              </a:rPr>
              <a:t>, a </a:t>
            </a:r>
            <a:r>
              <a:rPr lang="it-IT" sz="1200" b="1" kern="1200" dirty="0" err="1">
                <a:solidFill>
                  <a:schemeClr val="tx1"/>
                </a:solidFill>
                <a:latin typeface="+mn-lt"/>
                <a:ea typeface="+mn-ea"/>
                <a:cs typeface="+mn-cs"/>
              </a:rPr>
              <a:t>također</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popis</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osobnih</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imena</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zemljopisnih</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naziva</a:t>
            </a:r>
            <a:r>
              <a:rPr lang="it-IT" sz="1200" b="1" kern="1200" dirty="0">
                <a:solidFill>
                  <a:schemeClr val="tx1"/>
                </a:solidFill>
                <a:latin typeface="+mn-lt"/>
                <a:ea typeface="+mn-ea"/>
                <a:cs typeface="+mn-cs"/>
              </a:rPr>
              <a:t>.</a:t>
            </a:r>
            <a:endParaRPr lang="hr-HR"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a:solidFill>
                  <a:schemeClr val="tx1"/>
                </a:solidFill>
                <a:latin typeface="+mn-lt"/>
                <a:ea typeface="+mn-ea"/>
                <a:cs typeface="+mn-cs"/>
              </a:rPr>
              <a:t>U proljeće 1868. vraća opet u Krk kao učitelj redovničke mladeži gdje je ostao do 1871.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kern="1200" dirty="0">
              <a:solidFill>
                <a:schemeClr val="tx1"/>
              </a:solidFill>
              <a:latin typeface="+mn-lt"/>
              <a:ea typeface="+mn-ea"/>
              <a:cs typeface="+mn-cs"/>
            </a:endParaRP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33</a:t>
            </a:fld>
            <a:endParaRPr lang="hr-H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lnSpcReduction="10000"/>
          </a:bodyPr>
          <a:lstStyle/>
          <a:p>
            <a:endParaRPr lang="hr-HR"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a:solidFill>
                  <a:schemeClr val="tx1"/>
                </a:solidFill>
                <a:latin typeface="+mn-lt"/>
                <a:ea typeface="+mn-ea"/>
                <a:cs typeface="+mn-cs"/>
              </a:rPr>
              <a:t>Kako smo spomenuli imenovanjem o. Josipa Dujmovića, </a:t>
            </a:r>
            <a:r>
              <a:rPr lang="hr-HR" sz="1200" b="1" kern="1200" dirty="0" err="1">
                <a:solidFill>
                  <a:schemeClr val="tx1"/>
                </a:solidFill>
                <a:latin typeface="+mn-lt"/>
                <a:ea typeface="+mn-ea"/>
                <a:cs typeface="+mn-cs"/>
              </a:rPr>
              <a:t>Parčić</a:t>
            </a:r>
            <a:r>
              <a:rPr lang="hr-HR" sz="1200" b="1" kern="1200" dirty="0">
                <a:solidFill>
                  <a:schemeClr val="tx1"/>
                </a:solidFill>
                <a:latin typeface="+mn-lt"/>
                <a:ea typeface="+mn-ea"/>
                <a:cs typeface="+mn-cs"/>
              </a:rPr>
              <a:t>  dolazi u Krk. Taj mu je premještaj bio težak zbog prekida veza sa Zadrom i njegovih zanimanja.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Tada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malena</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siromašna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provincija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nije</a:t>
            </a:r>
            <a:r>
              <a:rPr lang="it-IT" sz="1200" b="1" kern="1200" dirty="0">
                <a:solidFill>
                  <a:schemeClr val="tx1"/>
                </a:solidFill>
                <a:latin typeface="+mn-lt"/>
                <a:ea typeface="+mn-ea"/>
                <a:cs typeface="+mn-cs"/>
              </a:rPr>
              <a:t> mu </a:t>
            </a:r>
            <a:r>
              <a:rPr lang="it-IT" sz="1200" b="1" kern="1200" dirty="0" err="1">
                <a:solidFill>
                  <a:schemeClr val="tx1"/>
                </a:solidFill>
                <a:latin typeface="+mn-lt"/>
                <a:ea typeface="+mn-ea"/>
                <a:cs typeface="+mn-cs"/>
              </a:rPr>
              <a:t>mogla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omogućiti</a:t>
            </a:r>
            <a:r>
              <a:rPr lang="it-IT" sz="1200" b="1" kern="1200" dirty="0">
                <a:solidFill>
                  <a:schemeClr val="tx1"/>
                </a:solidFill>
                <a:latin typeface="+mn-lt"/>
                <a:ea typeface="+mn-ea"/>
                <a:cs typeface="+mn-cs"/>
              </a:rPr>
              <a:t> da se </a:t>
            </a:r>
            <a:r>
              <a:rPr lang="it-IT" sz="1200" b="1" kern="1200" dirty="0" err="1">
                <a:solidFill>
                  <a:schemeClr val="tx1"/>
                </a:solidFill>
                <a:latin typeface="+mn-lt"/>
                <a:ea typeface="+mn-ea"/>
                <a:cs typeface="+mn-cs"/>
              </a:rPr>
              <a:t>nesmetano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posveti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svojim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idealima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pa</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već</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zimi</a:t>
            </a:r>
            <a:r>
              <a:rPr lang="it-IT" sz="1200" b="1" kern="1200" dirty="0">
                <a:solidFill>
                  <a:schemeClr val="tx1"/>
                </a:solidFill>
                <a:latin typeface="+mn-lt"/>
                <a:ea typeface="+mn-ea"/>
                <a:cs typeface="+mn-cs"/>
              </a:rPr>
              <a:t>  1864/1865.  </a:t>
            </a:r>
            <a:r>
              <a:rPr lang="it-IT" sz="1200" b="1" kern="1200" dirty="0" err="1">
                <a:solidFill>
                  <a:schemeClr val="tx1"/>
                </a:solidFill>
                <a:latin typeface="+mn-lt"/>
                <a:ea typeface="+mn-ea"/>
                <a:cs typeface="+mn-cs"/>
              </a:rPr>
              <a:t>prvi</a:t>
            </a:r>
            <a:r>
              <a:rPr lang="it-IT" sz="1200" b="1" kern="1200" dirty="0">
                <a:solidFill>
                  <a:schemeClr val="tx1"/>
                </a:solidFill>
                <a:latin typeface="+mn-lt"/>
                <a:ea typeface="+mn-ea"/>
                <a:cs typeface="+mn-cs"/>
              </a:rPr>
              <a:t> put </a:t>
            </a:r>
            <a:r>
              <a:rPr lang="it-IT" sz="1200" b="1" kern="1200" dirty="0" err="1">
                <a:solidFill>
                  <a:schemeClr val="tx1"/>
                </a:solidFill>
                <a:latin typeface="+mn-lt"/>
                <a:ea typeface="+mn-ea"/>
                <a:cs typeface="+mn-cs"/>
              </a:rPr>
              <a:t>odlučio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ostaviti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provinciju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potražiti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mjesto</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kojem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drugom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redu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gdje</a:t>
            </a:r>
            <a:r>
              <a:rPr lang="it-IT" sz="1200" b="1" kern="1200" dirty="0">
                <a:solidFill>
                  <a:schemeClr val="tx1"/>
                </a:solidFill>
                <a:latin typeface="+mn-lt"/>
                <a:ea typeface="+mn-ea"/>
                <a:cs typeface="+mn-cs"/>
              </a:rPr>
              <a:t> bi </a:t>
            </a:r>
            <a:r>
              <a:rPr lang="it-IT" sz="1200" b="1" kern="1200" dirty="0" err="1">
                <a:solidFill>
                  <a:schemeClr val="tx1"/>
                </a:solidFill>
                <a:latin typeface="+mn-lt"/>
                <a:ea typeface="+mn-ea"/>
                <a:cs typeface="+mn-cs"/>
              </a:rPr>
              <a:t>imao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slobodnije</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šire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polje</a:t>
            </a:r>
            <a:r>
              <a:rPr lang="it-IT" sz="1200" b="1" kern="1200" dirty="0">
                <a:solidFill>
                  <a:schemeClr val="tx1"/>
                </a:solidFill>
                <a:latin typeface="+mn-lt"/>
                <a:ea typeface="+mn-ea"/>
                <a:cs typeface="+mn-cs"/>
              </a:rPr>
              <a:t> rada</a:t>
            </a:r>
            <a:r>
              <a:rPr lang="hr-HR" sz="1200" b="1" kern="1200" dirty="0">
                <a:solidFill>
                  <a:schemeClr val="tx1"/>
                </a:solidFill>
                <a:latin typeface="+mn-lt"/>
                <a:ea typeface="+mn-ea"/>
                <a:cs typeface="+mn-cs"/>
              </a:rPr>
              <a:t>,</a:t>
            </a:r>
            <a:r>
              <a:rPr lang="it-IT" sz="1200" b="1" kern="1200" dirty="0">
                <a:solidFill>
                  <a:schemeClr val="tx1"/>
                </a:solidFill>
                <a:latin typeface="+mn-lt"/>
                <a:ea typeface="+mn-ea"/>
                <a:cs typeface="+mn-cs"/>
              </a:rPr>
              <a:t>  ali mu je tu </a:t>
            </a:r>
            <a:r>
              <a:rPr lang="it-IT" sz="1200" b="1" kern="1200" dirty="0" err="1">
                <a:solidFill>
                  <a:schemeClr val="tx1"/>
                </a:solidFill>
                <a:latin typeface="+mn-lt"/>
                <a:ea typeface="+mn-ea"/>
                <a:cs typeface="+mn-cs"/>
              </a:rPr>
              <a:t>želju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Sveta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stolica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odbila</a:t>
            </a:r>
            <a:r>
              <a:rPr lang="it-IT" sz="1200" b="1" kern="1200" dirty="0">
                <a:solidFill>
                  <a:schemeClr val="tx1"/>
                </a:solidFill>
                <a:latin typeface="+mn-lt"/>
                <a:ea typeface="+mn-ea"/>
                <a:cs typeface="+mn-cs"/>
              </a:rPr>
              <a:t>. </a:t>
            </a:r>
          </a:p>
          <a:p>
            <a:endParaRPr lang="it-IT" sz="1200" kern="1200" dirty="0">
              <a:solidFill>
                <a:schemeClr val="tx1"/>
              </a:solidFill>
              <a:latin typeface="+mn-lt"/>
              <a:ea typeface="+mn-ea"/>
              <a:cs typeface="+mn-cs"/>
            </a:endParaRPr>
          </a:p>
          <a:p>
            <a:r>
              <a:rPr lang="hr-HR" sz="1200" b="1" kern="1200" dirty="0">
                <a:solidFill>
                  <a:schemeClr val="tx1"/>
                </a:solidFill>
                <a:latin typeface="+mn-lt"/>
                <a:ea typeface="+mn-ea"/>
                <a:cs typeface="+mn-cs"/>
              </a:rPr>
              <a:t>Kako je u više je navrata radio kao učitelj hrvatskog jezika  nadao se postati profesorom staroslavenskog na Nadbiskupskom sjemeništu u Zadru. Ta želja mu se dva puta izjalovila. Prvi put se ponadao da će preuzeti katedru staroslavenskog jezika godine 1866., ali tada je njegov stariji kolega Ivan </a:t>
            </a:r>
            <a:r>
              <a:rPr lang="hr-HR" sz="1200" b="1" kern="1200" dirty="0" err="1">
                <a:solidFill>
                  <a:schemeClr val="tx1"/>
                </a:solidFill>
                <a:latin typeface="+mn-lt"/>
                <a:ea typeface="+mn-ea"/>
                <a:cs typeface="+mn-cs"/>
              </a:rPr>
              <a:t>Berčić</a:t>
            </a:r>
            <a:r>
              <a:rPr lang="hr-HR"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Berčić</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zadržao</a:t>
            </a:r>
            <a:r>
              <a:rPr lang="it-IT" sz="1200" b="1" kern="1200" dirty="0">
                <a:solidFill>
                  <a:schemeClr val="tx1"/>
                </a:solidFill>
                <a:latin typeface="+mn-lt"/>
                <a:ea typeface="+mn-ea"/>
                <a:cs typeface="+mn-cs"/>
              </a:rPr>
              <a:t> za </a:t>
            </a:r>
            <a:r>
              <a:rPr lang="it-IT" sz="1200" b="1" kern="1200" dirty="0" err="1">
                <a:solidFill>
                  <a:schemeClr val="tx1"/>
                </a:solidFill>
                <a:latin typeface="+mn-lt"/>
                <a:ea typeface="+mn-ea"/>
                <a:cs typeface="+mn-cs"/>
              </a:rPr>
              <a:t>sebe</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predavanja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iz</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staroslavenskoga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jezika</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zadarskoj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bogosloviji</a:t>
            </a:r>
            <a:r>
              <a:rPr lang="it-IT" sz="1200" b="1" kern="1200" dirty="0">
                <a:solidFill>
                  <a:schemeClr val="tx1"/>
                </a:solidFill>
                <a:latin typeface="+mn-lt"/>
                <a:ea typeface="+mn-ea"/>
                <a:cs typeface="+mn-cs"/>
              </a:rPr>
              <a:t>,</a:t>
            </a:r>
            <a:r>
              <a:rPr lang="hr-HR" sz="1200" b="1" kern="1200" dirty="0">
                <a:solidFill>
                  <a:schemeClr val="tx1"/>
                </a:solidFill>
                <a:latin typeface="+mn-lt"/>
                <a:ea typeface="+mn-ea"/>
                <a:cs typeface="+mn-cs"/>
              </a:rPr>
              <a:t>preuzeo i tu katedru, makar je postao profesorom i držao katedru </a:t>
            </a:r>
            <a:r>
              <a:rPr lang="hr-HR" sz="1200" b="1" kern="1200" dirty="0" err="1">
                <a:solidFill>
                  <a:schemeClr val="tx1"/>
                </a:solidFill>
                <a:latin typeface="+mn-lt"/>
                <a:ea typeface="+mn-ea"/>
                <a:cs typeface="+mn-cs"/>
              </a:rPr>
              <a:t>bibličnih</a:t>
            </a:r>
            <a:r>
              <a:rPr lang="hr-HR" sz="1200" b="1" kern="1200" dirty="0">
                <a:solidFill>
                  <a:schemeClr val="tx1"/>
                </a:solidFill>
                <a:latin typeface="+mn-lt"/>
                <a:ea typeface="+mn-ea"/>
                <a:cs typeface="+mn-cs"/>
              </a:rPr>
              <a:t> nauka. </a:t>
            </a:r>
            <a:endParaRPr lang="it-IT" sz="1200" b="1" kern="1200" dirty="0">
              <a:solidFill>
                <a:schemeClr val="tx1"/>
              </a:solidFill>
              <a:latin typeface="+mn-lt"/>
              <a:ea typeface="+mn-ea"/>
              <a:cs typeface="+mn-cs"/>
            </a:endParaRPr>
          </a:p>
          <a:p>
            <a:endParaRPr lang="hr-HR" sz="1200" b="1" kern="1200" dirty="0">
              <a:solidFill>
                <a:schemeClr val="tx1"/>
              </a:solidFill>
              <a:latin typeface="+mn-lt"/>
              <a:ea typeface="+mn-ea"/>
              <a:cs typeface="+mn-cs"/>
            </a:endParaRPr>
          </a:p>
          <a:p>
            <a:r>
              <a:rPr lang="hr-HR" sz="1200" b="1" kern="1200" dirty="0">
                <a:solidFill>
                  <a:schemeClr val="tx1"/>
                </a:solidFill>
                <a:latin typeface="+mn-lt"/>
                <a:ea typeface="+mn-ea"/>
                <a:cs typeface="+mn-cs"/>
              </a:rPr>
              <a:t>Nakon iznenadne smrti don Ivana </a:t>
            </a:r>
            <a:r>
              <a:rPr lang="hr-HR" sz="1200" b="1" kern="1200" dirty="0" err="1">
                <a:solidFill>
                  <a:schemeClr val="tx1"/>
                </a:solidFill>
                <a:latin typeface="+mn-lt"/>
                <a:ea typeface="+mn-ea"/>
                <a:cs typeface="+mn-cs"/>
              </a:rPr>
              <a:t>Berčića</a:t>
            </a:r>
            <a:r>
              <a:rPr lang="hr-HR" sz="1200" b="1" kern="1200" dirty="0">
                <a:solidFill>
                  <a:schemeClr val="tx1"/>
                </a:solidFill>
                <a:latin typeface="+mn-lt"/>
                <a:ea typeface="+mn-ea"/>
                <a:cs typeface="+mn-cs"/>
              </a:rPr>
              <a:t> u svibnju 1870. godine, katedra je ponovo ostala ispražnjena, i opet se ponadao da bi mogao postati profesor staroslavenskog jezika  u zadarskoj bogosloviji međutim zadarski nadbiskup Petar  Dujam </a:t>
            </a:r>
            <a:r>
              <a:rPr lang="hr-HR" sz="1200" b="1" kern="1200" dirty="0" err="1">
                <a:solidFill>
                  <a:schemeClr val="tx1"/>
                </a:solidFill>
                <a:latin typeface="+mn-lt"/>
                <a:ea typeface="+mn-ea"/>
                <a:cs typeface="+mn-cs"/>
              </a:rPr>
              <a:t>Maupas</a:t>
            </a:r>
            <a:r>
              <a:rPr lang="hr-HR" sz="1200" b="1" kern="1200" dirty="0">
                <a:solidFill>
                  <a:schemeClr val="tx1"/>
                </a:solidFill>
                <a:latin typeface="+mn-lt"/>
                <a:ea typeface="+mn-ea"/>
                <a:cs typeface="+mn-cs"/>
              </a:rPr>
              <a:t> je na to mjesto imenovao provincijala Josipa Dujmovića. Nagovoren od bogoslovnog ravnatelja doktora  Nikole Volarića  Dujmović prihvati stolicu samo zato da je sačuva za svoj red u nadi da je doskora preda </a:t>
            </a:r>
            <a:r>
              <a:rPr lang="hr-HR" sz="1200" b="1" kern="1200" dirty="0" err="1">
                <a:solidFill>
                  <a:schemeClr val="tx1"/>
                </a:solidFill>
                <a:latin typeface="+mn-lt"/>
                <a:ea typeface="+mn-ea"/>
                <a:cs typeface="+mn-cs"/>
              </a:rPr>
              <a:t>Parčiću</a:t>
            </a:r>
            <a:r>
              <a:rPr lang="hr-HR" sz="1200" b="1" kern="1200" dirty="0">
                <a:solidFill>
                  <a:schemeClr val="tx1"/>
                </a:solidFill>
                <a:latin typeface="+mn-lt"/>
                <a:ea typeface="+mn-ea"/>
                <a:cs typeface="+mn-cs"/>
              </a:rPr>
              <a:t> u to doba  najsposobnijem za glagoljicu. Stoga pozove </a:t>
            </a:r>
            <a:r>
              <a:rPr lang="hr-HR" sz="1200" b="1" kern="1200" dirty="0" err="1">
                <a:solidFill>
                  <a:schemeClr val="tx1"/>
                </a:solidFill>
                <a:latin typeface="+mn-lt"/>
                <a:ea typeface="+mn-ea"/>
                <a:cs typeface="+mn-cs"/>
              </a:rPr>
              <a:t>Parčića</a:t>
            </a:r>
            <a:r>
              <a:rPr lang="hr-HR" sz="1200" b="1" kern="1200" dirty="0">
                <a:solidFill>
                  <a:schemeClr val="tx1"/>
                </a:solidFill>
                <a:latin typeface="+mn-lt"/>
                <a:ea typeface="+mn-ea"/>
                <a:cs typeface="+mn-cs"/>
              </a:rPr>
              <a:t> u Zadar, ali biskup </a:t>
            </a:r>
            <a:r>
              <a:rPr lang="hr-HR" sz="1200" b="1" kern="1200" dirty="0" err="1">
                <a:solidFill>
                  <a:schemeClr val="tx1"/>
                </a:solidFill>
                <a:latin typeface="+mn-lt"/>
                <a:ea typeface="+mn-ea"/>
                <a:cs typeface="+mn-cs"/>
              </a:rPr>
              <a:t>Maupas</a:t>
            </a:r>
            <a:r>
              <a:rPr lang="hr-HR" sz="1200" b="1" kern="1200" dirty="0">
                <a:solidFill>
                  <a:schemeClr val="tx1"/>
                </a:solidFill>
                <a:latin typeface="+mn-lt"/>
                <a:ea typeface="+mn-ea"/>
                <a:cs typeface="+mn-cs"/>
              </a:rPr>
              <a:t> nikako nije htio pristati da </a:t>
            </a:r>
            <a:r>
              <a:rPr lang="hr-HR" sz="1200" b="1" kern="1200" dirty="0" err="1">
                <a:solidFill>
                  <a:schemeClr val="tx1"/>
                </a:solidFill>
                <a:latin typeface="+mn-lt"/>
                <a:ea typeface="+mn-ea"/>
                <a:cs typeface="+mn-cs"/>
              </a:rPr>
              <a:t>Parčić</a:t>
            </a:r>
            <a:r>
              <a:rPr lang="hr-HR" sz="1200" b="1" kern="1200" dirty="0">
                <a:solidFill>
                  <a:schemeClr val="tx1"/>
                </a:solidFill>
                <a:latin typeface="+mn-lt"/>
                <a:ea typeface="+mn-ea"/>
                <a:cs typeface="+mn-cs"/>
              </a:rPr>
              <a:t> preuzme staroslavensku katedru. </a:t>
            </a:r>
          </a:p>
          <a:p>
            <a:r>
              <a:rPr lang="hr-HR" sz="1200" b="1" kern="1200" dirty="0">
                <a:solidFill>
                  <a:schemeClr val="tx1"/>
                </a:solidFill>
                <a:latin typeface="+mn-lt"/>
                <a:ea typeface="+mn-ea"/>
                <a:cs typeface="+mn-cs"/>
              </a:rPr>
              <a:t> </a:t>
            </a:r>
          </a:p>
          <a:p>
            <a:endParaRPr lang="hr-HR" sz="1200" kern="1200" dirty="0">
              <a:solidFill>
                <a:schemeClr val="tx1"/>
              </a:solidFill>
              <a:latin typeface="+mn-lt"/>
              <a:ea typeface="+mn-ea"/>
              <a:cs typeface="+mn-cs"/>
            </a:endParaRP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34</a:t>
            </a:fld>
            <a:endParaRPr lang="hr-H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O nekim aktivnostima za boravka u Krku</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35</a:t>
            </a:fld>
            <a:endParaRPr lang="hr-HR"/>
          </a:p>
        </p:txBody>
      </p:sp>
    </p:spTree>
    <p:extLst>
      <p:ext uri="{BB962C8B-B14F-4D97-AF65-F5344CB8AC3E}">
        <p14:creationId xmlns:p14="http://schemas.microsoft.com/office/powerpoint/2010/main" val="2639942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Bavio se i kartografijom </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36</a:t>
            </a:fld>
            <a:endParaRPr lang="hr-HR"/>
          </a:p>
        </p:txBody>
      </p:sp>
    </p:spTree>
    <p:extLst>
      <p:ext uri="{BB962C8B-B14F-4D97-AF65-F5344CB8AC3E}">
        <p14:creationId xmlns:p14="http://schemas.microsoft.com/office/powerpoint/2010/main" val="1645264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dirty="0"/>
              <a:t>Prevodi Ilijadu</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37</a:t>
            </a:fld>
            <a:endParaRPr lang="hr-H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b="1" baseline="0" dirty="0"/>
              <a:t>Nakon što nije uspio postati profesorom katedre za staroslavenski jezik, </a:t>
            </a:r>
            <a:r>
              <a:rPr lang="hr-HR" b="1" baseline="0" dirty="0" err="1"/>
              <a:t>Parčić</a:t>
            </a:r>
            <a:r>
              <a:rPr lang="hr-HR" b="1" baseline="0" dirty="0"/>
              <a:t> se, duboko razočaran, pa i povrijeđen, godine 1871. povukao u  samostan u </a:t>
            </a:r>
            <a:r>
              <a:rPr lang="hr-HR" b="1" baseline="0" dirty="0" err="1"/>
              <a:t>Glavotoku</a:t>
            </a:r>
            <a:r>
              <a:rPr lang="hr-HR" b="1" baseline="0" dirty="0"/>
              <a:t>, gdje je ostao slijedećih pet godina. Drugi puta donosi odluku o sekularizaciji.</a:t>
            </a:r>
          </a:p>
          <a:p>
            <a:r>
              <a:rPr lang="hr-HR" b="1" dirty="0" err="1"/>
              <a:t>Parčić</a:t>
            </a:r>
            <a:r>
              <a:rPr lang="hr-HR" b="1" dirty="0"/>
              <a:t> samostan nalazi u teškoćama, potrebna mu je obnova i stoga </a:t>
            </a:r>
            <a:r>
              <a:rPr lang="hr-HR" b="1" dirty="0" err="1"/>
              <a:t>Parčić</a:t>
            </a:r>
            <a:r>
              <a:rPr lang="hr-HR" b="1" dirty="0"/>
              <a:t> osobno pomaže svojim novcem. Josip Dujmović pravi privatnu bilješku prigodom posjeta </a:t>
            </a:r>
            <a:r>
              <a:rPr lang="hr-HR" b="1" dirty="0" err="1"/>
              <a:t>Glavotoku</a:t>
            </a:r>
            <a:r>
              <a:rPr lang="hr-HR" b="1" dirty="0"/>
              <a:t> ljeti godine 1873 . i veli : </a:t>
            </a:r>
            <a:r>
              <a:rPr lang="hr-HR" b="1" dirty="0" err="1"/>
              <a:t>Parčić</a:t>
            </a:r>
            <a:r>
              <a:rPr lang="hr-HR" b="1" dirty="0"/>
              <a:t> je potrošio i do pet stotina </a:t>
            </a:r>
            <a:r>
              <a:rPr lang="hr-HR" b="1" dirty="0" err="1"/>
              <a:t>fiorina</a:t>
            </a:r>
            <a:r>
              <a:rPr lang="hr-HR" b="1" dirty="0"/>
              <a:t> za tiskaru nadajući se da će ipak biti od velike koristi i za </a:t>
            </a:r>
            <a:r>
              <a:rPr lang="hr-HR" b="1" dirty="0" err="1"/>
              <a:t>mostir</a:t>
            </a:r>
            <a:r>
              <a:rPr lang="hr-HR" b="1" dirty="0"/>
              <a:t>.</a:t>
            </a:r>
          </a:p>
          <a:p>
            <a:endParaRPr lang="hr-HR" b="1" dirty="0"/>
          </a:p>
          <a:p>
            <a:r>
              <a:rPr lang="hr-HR" b="1" dirty="0"/>
              <a:t>Za vašu orijentaciju o vrijednost jedne  Forinte ili </a:t>
            </a:r>
            <a:r>
              <a:rPr lang="hr-HR" b="1" dirty="0" err="1"/>
              <a:t>fiorina</a:t>
            </a:r>
            <a:r>
              <a:rPr lang="hr-HR" b="1" dirty="0"/>
              <a:t> odgovarala je  vrijednosti 11,11</a:t>
            </a:r>
            <a:r>
              <a:rPr lang="hr-HR" b="1" baseline="0" dirty="0"/>
              <a:t> unce srebra.</a:t>
            </a:r>
          </a:p>
          <a:p>
            <a:endParaRPr lang="hr-HR" b="1" dirty="0"/>
          </a:p>
          <a:p>
            <a:endParaRPr lang="hr-HR" dirty="0"/>
          </a:p>
          <a:p>
            <a:r>
              <a:rPr lang="hr-HR" dirty="0"/>
              <a:t>. </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38</a:t>
            </a:fld>
            <a:endParaRPr lang="hr-HR"/>
          </a:p>
        </p:txBody>
      </p:sp>
    </p:spTree>
    <p:extLst>
      <p:ext uri="{BB962C8B-B14F-4D97-AF65-F5344CB8AC3E}">
        <p14:creationId xmlns:p14="http://schemas.microsoft.com/office/powerpoint/2010/main" val="782644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92500" lnSpcReduction="20000"/>
          </a:bodyPr>
          <a:lstStyle/>
          <a:p>
            <a:r>
              <a:rPr lang="hr-HR" b="1" dirty="0"/>
              <a:t>Zabilježen je samo jedan kraći boravak u Zadru 1873./74. zbog tiskanja drugog izdanja Rječnika </a:t>
            </a:r>
            <a:r>
              <a:rPr lang="hr-HR" b="1" dirty="0" err="1"/>
              <a:t>slovinsko</a:t>
            </a:r>
            <a:r>
              <a:rPr lang="hr-HR" b="1" dirty="0"/>
              <a:t>-talijanskog i gramatike hrvatskog jezika. </a:t>
            </a:r>
          </a:p>
          <a:p>
            <a:endParaRPr lang="hr-HR" b="1" dirty="0"/>
          </a:p>
          <a:p>
            <a:r>
              <a:rPr lang="hr-HR" b="1" dirty="0"/>
              <a:t>Uz potrebu za rječnicima, u Dalmaciji se osjećala i potreba za gramatikom hrvatskog jezika. </a:t>
            </a:r>
            <a:r>
              <a:rPr lang="hr-HR" b="1" dirty="0" err="1"/>
              <a:t>Parčić</a:t>
            </a:r>
            <a:r>
              <a:rPr lang="hr-HR" b="1" dirty="0"/>
              <a:t> je 1873. u Zadru objavio značajno djelo </a:t>
            </a:r>
            <a:r>
              <a:rPr lang="hr-HR" b="1" dirty="0" err="1"/>
              <a:t>Grammatica</a:t>
            </a:r>
            <a:r>
              <a:rPr lang="hr-HR" b="1" dirty="0"/>
              <a:t> della </a:t>
            </a:r>
            <a:r>
              <a:rPr lang="hr-HR" b="1" dirty="0" err="1"/>
              <a:t>lingua</a:t>
            </a:r>
            <a:r>
              <a:rPr lang="hr-HR" b="1" dirty="0"/>
              <a:t> Slava (</a:t>
            </a:r>
            <a:r>
              <a:rPr lang="hr-HR" b="1" dirty="0" err="1"/>
              <a:t>illirica</a:t>
            </a:r>
            <a:r>
              <a:rPr lang="hr-HR" b="1" dirty="0"/>
              <a:t>), tj. Slovnicu hrvatskog jezika istumačenu talijanskim jezikom u izdanju </a:t>
            </a:r>
            <a:r>
              <a:rPr lang="hr-HR" b="1" dirty="0" err="1"/>
              <a:t>Spiridonea</a:t>
            </a:r>
            <a:r>
              <a:rPr lang="hr-HR" b="1" dirty="0"/>
              <a:t> </a:t>
            </a:r>
            <a:r>
              <a:rPr lang="hr-HR" b="1" dirty="0" err="1"/>
              <a:t>Artalea</a:t>
            </a:r>
            <a:r>
              <a:rPr lang="hr-HR" b="1" dirty="0"/>
              <a:t>, koja je uskoro postala obvezatnim školskim udžbenikom. Godine 1874. u Zadru, u tisku i nakladi Braće </a:t>
            </a:r>
            <a:r>
              <a:rPr lang="hr-HR" b="1" dirty="0" err="1"/>
              <a:t>Battara</a:t>
            </a:r>
            <a:r>
              <a:rPr lang="hr-HR" b="1" dirty="0"/>
              <a:t>, objavljeno je drugo izdanje </a:t>
            </a:r>
            <a:r>
              <a:rPr lang="hr-HR" b="1" dirty="0" err="1"/>
              <a:t>Vocabolario</a:t>
            </a:r>
            <a:r>
              <a:rPr lang="hr-HR" b="1" dirty="0"/>
              <a:t> slavo-</a:t>
            </a:r>
            <a:r>
              <a:rPr lang="hr-HR" b="1" dirty="0" err="1"/>
              <a:t>italiano</a:t>
            </a:r>
            <a:r>
              <a:rPr lang="hr-HR" b="1" dirty="0"/>
              <a:t>, odnosno Rječnika </a:t>
            </a:r>
            <a:r>
              <a:rPr lang="hr-HR" b="1" dirty="0" err="1"/>
              <a:t>slovinsko</a:t>
            </a:r>
            <a:r>
              <a:rPr lang="hr-HR" b="1" dirty="0"/>
              <a:t>-talijanskoga jezika. </a:t>
            </a:r>
          </a:p>
          <a:p>
            <a:endParaRPr lang="hr-HR" b="1" dirty="0"/>
          </a:p>
          <a:p>
            <a:endParaRPr lang="hr-HR" dirty="0"/>
          </a:p>
          <a:p>
            <a:r>
              <a:rPr lang="hr-HR" dirty="0"/>
              <a:t>Sjetimo se još jednom njegovog leksikografskog rada  i godina svih njegovih izdanja rječnika na ovom mjestu makar je imao izdanja i kasnije. Svoj leksikografski rad započeo je malim rječnikom tiskanim u Rijeci 1851. godine pod naslovom Mali talijansko-hrvatski </a:t>
            </a:r>
            <a:r>
              <a:rPr lang="hr-HR" dirty="0" err="1"/>
              <a:t>riečnik</a:t>
            </a:r>
            <a:r>
              <a:rPr lang="hr-HR" dirty="0"/>
              <a:t>. Bila su tri izdana hrvatsko-talijanska i tri izdanja talijansko –hrvatska , treće  izdanje talijansko- hrvatskog rječnika nakon njegove je smrti 1908. </a:t>
            </a:r>
          </a:p>
          <a:p>
            <a:endParaRPr lang="hr-HR" dirty="0"/>
          </a:p>
          <a:p>
            <a:r>
              <a:rPr lang="hr-HR" dirty="0" err="1"/>
              <a:t>Riečnik</a:t>
            </a:r>
            <a:r>
              <a:rPr lang="hr-HR" dirty="0"/>
              <a:t> ilirsko-</a:t>
            </a:r>
            <a:r>
              <a:rPr lang="hr-HR" dirty="0" err="1"/>
              <a:t>talianski</a:t>
            </a:r>
            <a:r>
              <a:rPr lang="hr-HR" dirty="0"/>
              <a:t> (</a:t>
            </a:r>
            <a:r>
              <a:rPr lang="hr-HR" dirty="0" err="1"/>
              <a:t>polag</a:t>
            </a:r>
            <a:r>
              <a:rPr lang="hr-HR" dirty="0"/>
              <a:t> najnovijih </a:t>
            </a:r>
            <a:r>
              <a:rPr lang="hr-HR" dirty="0" err="1"/>
              <a:t>izvorah</a:t>
            </a:r>
            <a:r>
              <a:rPr lang="hr-HR" dirty="0"/>
              <a:t>). Zadar, 1858.</a:t>
            </a:r>
          </a:p>
          <a:p>
            <a:endParaRPr lang="hr-HR" dirty="0"/>
          </a:p>
          <a:p>
            <a:r>
              <a:rPr lang="hr-HR" dirty="0"/>
              <a:t>Rječnik </a:t>
            </a:r>
            <a:r>
              <a:rPr lang="hr-HR" dirty="0" err="1"/>
              <a:t>slovinsko</a:t>
            </a:r>
            <a:r>
              <a:rPr lang="hr-HR" dirty="0"/>
              <a:t>-talijanski ‒ </a:t>
            </a:r>
            <a:r>
              <a:rPr lang="hr-HR" dirty="0" err="1"/>
              <a:t>Vocabolario</a:t>
            </a:r>
            <a:r>
              <a:rPr lang="hr-HR" dirty="0"/>
              <a:t> slavo-</a:t>
            </a:r>
            <a:r>
              <a:rPr lang="hr-HR" dirty="0" err="1"/>
              <a:t>italiano</a:t>
            </a:r>
            <a:r>
              <a:rPr lang="hr-HR" dirty="0"/>
              <a:t>. Zadar, 1874.</a:t>
            </a:r>
          </a:p>
          <a:p>
            <a:endParaRPr lang="hr-HR" dirty="0"/>
          </a:p>
          <a:p>
            <a:r>
              <a:rPr lang="hr-HR" dirty="0"/>
              <a:t>Rječnik hrvatsko-talijanski ‒ </a:t>
            </a:r>
            <a:r>
              <a:rPr lang="hr-HR" dirty="0" err="1"/>
              <a:t>Vocabolario</a:t>
            </a:r>
            <a:r>
              <a:rPr lang="hr-HR" dirty="0"/>
              <a:t> </a:t>
            </a:r>
            <a:r>
              <a:rPr lang="hr-HR" dirty="0" err="1"/>
              <a:t>croato-italiano</a:t>
            </a:r>
            <a:r>
              <a:rPr lang="hr-HR" dirty="0"/>
              <a:t>. Zadar, 1901. / pretisak Zagreb 1995.,</a:t>
            </a:r>
          </a:p>
          <a:p>
            <a:endParaRPr lang="hr-HR" dirty="0"/>
          </a:p>
          <a:p>
            <a:r>
              <a:rPr lang="hr-HR" dirty="0"/>
              <a:t>kao i tri izdanja talijansko-hrvatskoga rječnika:</a:t>
            </a:r>
          </a:p>
          <a:p>
            <a:endParaRPr lang="hr-HR" dirty="0"/>
          </a:p>
          <a:p>
            <a:r>
              <a:rPr lang="hr-HR" dirty="0" err="1"/>
              <a:t>Vocabolario</a:t>
            </a:r>
            <a:r>
              <a:rPr lang="hr-HR" dirty="0"/>
              <a:t> </a:t>
            </a:r>
            <a:r>
              <a:rPr lang="hr-HR" dirty="0" err="1"/>
              <a:t>italiano</a:t>
            </a:r>
            <a:r>
              <a:rPr lang="hr-HR" dirty="0"/>
              <a:t>-slavo (</a:t>
            </a:r>
            <a:r>
              <a:rPr lang="hr-HR" dirty="0" err="1"/>
              <a:t>ilirico</a:t>
            </a:r>
            <a:r>
              <a:rPr lang="hr-HR" dirty="0"/>
              <a:t>) ‒ Rječnik talijansko-</a:t>
            </a:r>
            <a:r>
              <a:rPr lang="hr-HR" dirty="0" err="1"/>
              <a:t>slovinski</a:t>
            </a:r>
            <a:r>
              <a:rPr lang="hr-HR" dirty="0"/>
              <a:t> (hrvatski). Zadar, 1868.</a:t>
            </a:r>
          </a:p>
          <a:p>
            <a:endParaRPr lang="hr-HR" dirty="0"/>
          </a:p>
          <a:p>
            <a:r>
              <a:rPr lang="hr-HR" dirty="0" err="1"/>
              <a:t>Vocabolario</a:t>
            </a:r>
            <a:r>
              <a:rPr lang="hr-HR" dirty="0"/>
              <a:t> </a:t>
            </a:r>
            <a:r>
              <a:rPr lang="hr-HR" dirty="0" err="1"/>
              <a:t>italiano</a:t>
            </a:r>
            <a:r>
              <a:rPr lang="hr-HR" dirty="0"/>
              <a:t>-slavo (</a:t>
            </a:r>
            <a:r>
              <a:rPr lang="hr-HR" dirty="0" err="1"/>
              <a:t>croato</a:t>
            </a:r>
            <a:r>
              <a:rPr lang="hr-HR" dirty="0"/>
              <a:t>) ‒ Rječnik talijansko-</a:t>
            </a:r>
            <a:r>
              <a:rPr lang="hr-HR" dirty="0" err="1"/>
              <a:t>slovinski</a:t>
            </a:r>
            <a:r>
              <a:rPr lang="hr-HR" dirty="0"/>
              <a:t> (hrvatski). Senj, 1887.</a:t>
            </a:r>
          </a:p>
          <a:p>
            <a:endParaRPr lang="hr-HR" dirty="0"/>
          </a:p>
          <a:p>
            <a:r>
              <a:rPr lang="hr-HR" dirty="0" err="1"/>
              <a:t>Vocabolario</a:t>
            </a:r>
            <a:r>
              <a:rPr lang="hr-HR" dirty="0"/>
              <a:t> </a:t>
            </a:r>
            <a:r>
              <a:rPr lang="hr-HR" dirty="0" err="1"/>
              <a:t>italiano</a:t>
            </a:r>
            <a:r>
              <a:rPr lang="hr-HR" dirty="0"/>
              <a:t>-slavo (</a:t>
            </a:r>
            <a:r>
              <a:rPr lang="hr-HR" dirty="0" err="1"/>
              <a:t>croato</a:t>
            </a:r>
            <a:r>
              <a:rPr lang="hr-HR" dirty="0"/>
              <a:t>) ‒ Rječnik talijansko-</a:t>
            </a:r>
            <a:r>
              <a:rPr lang="hr-HR" dirty="0" err="1"/>
              <a:t>slovinski</a:t>
            </a:r>
            <a:r>
              <a:rPr lang="hr-HR" dirty="0"/>
              <a:t> (hrvatski). Senj, 1908.</a:t>
            </a:r>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39</a:t>
            </a:fld>
            <a:endParaRPr lang="hr-HR"/>
          </a:p>
        </p:txBody>
      </p:sp>
    </p:spTree>
    <p:extLst>
      <p:ext uri="{BB962C8B-B14F-4D97-AF65-F5344CB8AC3E}">
        <p14:creationId xmlns:p14="http://schemas.microsoft.com/office/powerpoint/2010/main" val="129320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77500" lnSpcReduction="20000"/>
          </a:bodyPr>
          <a:lstStyle/>
          <a:p>
            <a:r>
              <a:rPr lang="hr-HR" b="1" dirty="0"/>
              <a:t>Kako smo već spomenuli Iz svoga rodnog Vrbnika nakon završene početne škole </a:t>
            </a:r>
            <a:r>
              <a:rPr lang="hr-HR" b="1" dirty="0" err="1"/>
              <a:t>Parčić</a:t>
            </a:r>
            <a:r>
              <a:rPr lang="hr-HR" b="1" dirty="0"/>
              <a:t> 1841. dolazi u </a:t>
            </a:r>
            <a:r>
              <a:rPr lang="hr-HR" b="1" dirty="0" err="1"/>
              <a:t>Glavotok</a:t>
            </a:r>
            <a:r>
              <a:rPr lang="hr-HR" b="1" dirty="0"/>
              <a:t>.</a:t>
            </a:r>
          </a:p>
          <a:p>
            <a:r>
              <a:rPr lang="hr-HR" b="1" dirty="0"/>
              <a:t>Sudbina je htjela da je u to vrijeme njegov bliski rođak o. Roman Gršković gvardijan samostana franjevaca trećoredaca u </a:t>
            </a:r>
            <a:r>
              <a:rPr lang="hr-HR" b="1" dirty="0" err="1"/>
              <a:t>Glavotoku</a:t>
            </a:r>
            <a:r>
              <a:rPr lang="hr-HR" b="1" dirty="0"/>
              <a:t>. Tamo je </a:t>
            </a:r>
            <a:r>
              <a:rPr lang="hr-HR" b="1" dirty="0" err="1"/>
              <a:t>Parčić</a:t>
            </a:r>
            <a:r>
              <a:rPr lang="hr-HR" b="1" dirty="0"/>
              <a:t> proveo dvije godine i učio glagoljicu, latinski i talijanski. Već tada je bio  suočen sa nedostatkom glagoljskih liturgijskih knjiga i čitao iz oštećenih brevijara. Slične prilike zaticao je kasnije</a:t>
            </a:r>
            <a:r>
              <a:rPr lang="hr-HR" b="1" baseline="0" dirty="0"/>
              <a:t> i u drugim samostanima tijekom života  i zbog </a:t>
            </a:r>
            <a:r>
              <a:rPr lang="hr-HR" b="1" dirty="0"/>
              <a:t>toga će stalno imati potrebu za novim glagoljičnim knjigama, a</a:t>
            </a:r>
            <a:r>
              <a:rPr lang="hr-HR" b="1" baseline="0" dirty="0"/>
              <a:t> pred kraj života održavati njegovu odlučnost tiskanja Misala.</a:t>
            </a:r>
            <a:endParaRPr lang="hr-HR" dirty="0"/>
          </a:p>
          <a:p>
            <a:endParaRPr lang="hr-HR" dirty="0"/>
          </a:p>
          <a:p>
            <a:r>
              <a:rPr lang="hr-HR" b="1" dirty="0"/>
              <a:t>Kako je to jedan od najstarijih samostana trećoredaca nešto i o povijesti samostana u </a:t>
            </a:r>
            <a:r>
              <a:rPr lang="hr-HR" b="1" dirty="0" err="1"/>
              <a:t>Glavotoku</a:t>
            </a:r>
            <a:r>
              <a:rPr lang="hr-HR" b="1" dirty="0"/>
              <a:t> i trećoredcima . Prvi spomen je darovnica iz 1277.  </a:t>
            </a:r>
          </a:p>
          <a:p>
            <a:r>
              <a:rPr lang="hr-HR" b="1" baseline="0" dirty="0"/>
              <a:t>1350. Spominje se darovnica kneza Bartola Frankopana  franjevcima., a 1445.knez Ivan Frankopan daje </a:t>
            </a:r>
            <a:r>
              <a:rPr lang="hr-HR" b="1" baseline="0" dirty="0" err="1"/>
              <a:t>glavotočko</a:t>
            </a:r>
            <a:r>
              <a:rPr lang="hr-HR" b="1" baseline="0" dirty="0"/>
              <a:t> imanje sa crkvom sv. Marije ocu Mateju  (</a:t>
            </a:r>
            <a:r>
              <a:rPr lang="hr-HR" b="1" baseline="0" dirty="0" err="1"/>
              <a:t>bošnjaku</a:t>
            </a:r>
            <a:r>
              <a:rPr lang="hr-HR" b="1" baseline="0" dirty="0"/>
              <a:t> ) </a:t>
            </a:r>
            <a:r>
              <a:rPr lang="hr-HR" b="1" baseline="0" dirty="0" err="1"/>
              <a:t>Mastiliću</a:t>
            </a:r>
            <a:endParaRPr lang="hr-HR" b="1" baseline="0" dirty="0"/>
          </a:p>
          <a:p>
            <a:r>
              <a:rPr lang="hr-HR" b="1" baseline="0" dirty="0"/>
              <a:t>U Hrvatskoj se trećoredci javljaju već u XIII stoljeću (u Zadru se spominju 1257.),a u XV stoljeću utemeljuju se prvi  samostani sv. Ivana izvan Zadra,  na otočiću </a:t>
            </a:r>
            <a:r>
              <a:rPr lang="hr-HR" b="1" baseline="0" dirty="0" err="1"/>
              <a:t>Galevcu</a:t>
            </a:r>
            <a:r>
              <a:rPr lang="hr-HR" b="1" baseline="0" dirty="0"/>
              <a:t> kod </a:t>
            </a:r>
            <a:r>
              <a:rPr lang="hr-HR" b="1" baseline="0" dirty="0" err="1"/>
              <a:t>Preka</a:t>
            </a:r>
            <a:r>
              <a:rPr lang="hr-HR" b="1" baseline="0" dirty="0"/>
              <a:t>,  u </a:t>
            </a:r>
            <a:r>
              <a:rPr lang="hr-HR" b="1" baseline="0" dirty="0" err="1"/>
              <a:t>Prvić</a:t>
            </a:r>
            <a:r>
              <a:rPr lang="hr-HR" b="1" baseline="0" dirty="0"/>
              <a:t> Luci i </a:t>
            </a:r>
            <a:r>
              <a:rPr lang="hr-HR" b="1" baseline="0" dirty="0" err="1"/>
              <a:t>Glavotoku</a:t>
            </a:r>
            <a:r>
              <a:rPr lang="hr-HR" b="1" baseline="0" dirty="0"/>
              <a:t> na Krku.</a:t>
            </a:r>
          </a:p>
          <a:p>
            <a:endParaRPr lang="hr-HR" baseline="0" dirty="0"/>
          </a:p>
          <a:p>
            <a:r>
              <a:rPr lang="hr-HR" b="1" baseline="0" dirty="0"/>
              <a:t>1473.Papa </a:t>
            </a:r>
            <a:r>
              <a:rPr lang="hr-HR" b="1" baseline="0" dirty="0" err="1"/>
              <a:t>Siksto</a:t>
            </a:r>
            <a:r>
              <a:rPr lang="hr-HR" b="1" baseline="0" dirty="0"/>
              <a:t> IV proglašava hrvatsku </a:t>
            </a:r>
            <a:r>
              <a:rPr lang="hr-HR" b="1" baseline="0" dirty="0" err="1"/>
              <a:t>trećoredsku</a:t>
            </a:r>
            <a:r>
              <a:rPr lang="hr-HR" b="1" baseline="0" dirty="0"/>
              <a:t> zajednicu samostalnom i neovisnom o jurisdikciji Male braće. Samostani trećoredaca postaju uporišta  staroslavenskoga bogoslužja, glagoljske pismenosti i narodnoga jezika</a:t>
            </a:r>
            <a:endParaRPr lang="hr-HR" b="0" baseline="0" dirty="0"/>
          </a:p>
          <a:p>
            <a:endParaRPr lang="hr-HR"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Davne 1277. godine na blagdan </a:t>
            </a:r>
            <a:r>
              <a:rPr lang="hr-HR" dirty="0" err="1"/>
              <a:t>sv</a:t>
            </a:r>
            <a:r>
              <a:rPr lang="hr-HR" dirty="0"/>
              <a:t> . Lovre u mjesecu kolovozu, Krčanka </a:t>
            </a:r>
            <a:r>
              <a:rPr lang="hr-HR" dirty="0" err="1"/>
              <a:t>Staša</a:t>
            </a:r>
            <a:r>
              <a:rPr lang="hr-HR" dirty="0"/>
              <a:t> u tek napisanoj oporuci  se malim darom sjeća pustinjaka na </a:t>
            </a:r>
            <a:r>
              <a:rPr lang="hr-HR" dirty="0" err="1"/>
              <a:t>Glavotoku</a:t>
            </a:r>
            <a:r>
              <a:rPr lang="hr-HR" dirty="0"/>
              <a:t> i onima daleko</a:t>
            </a:r>
            <a:r>
              <a:rPr lang="hr-HR" baseline="0" dirty="0"/>
              <a:t> na zapadu otoka „sestrama svete Marije na </a:t>
            </a:r>
            <a:r>
              <a:rPr lang="hr-HR" baseline="0" dirty="0" err="1"/>
              <a:t>Glavotoku</a:t>
            </a:r>
            <a:r>
              <a:rPr lang="hr-HR" baseline="0" dirty="0"/>
              <a:t> daruje jednu </a:t>
            </a:r>
            <a:r>
              <a:rPr lang="hr-HR" baseline="0" dirty="0" err="1"/>
              <a:t>kopanjicu</a:t>
            </a:r>
            <a:r>
              <a:rPr lang="hr-HR" b="0" baseline="0" dirty="0"/>
              <a:t>” ( ne zna se o kojem se </a:t>
            </a:r>
            <a:r>
              <a:rPr lang="hr-HR" b="0" baseline="0" dirty="0" err="1"/>
              <a:t>Dujmu</a:t>
            </a:r>
            <a:r>
              <a:rPr lang="hr-HR" b="0" baseline="0" dirty="0"/>
              <a:t> radi). Stjepan Ivančić smatra da je iste Mateju. </a:t>
            </a:r>
            <a:r>
              <a:rPr lang="hr-HR" b="0" baseline="0" dirty="0" err="1"/>
              <a:t>Franjevaci</a:t>
            </a:r>
            <a:r>
              <a:rPr lang="hr-HR" b="0" baseline="0" dirty="0"/>
              <a:t> </a:t>
            </a:r>
            <a:r>
              <a:rPr lang="hr-HR" b="0" baseline="0" dirty="0" err="1"/>
              <a:t>trećoredaci</a:t>
            </a:r>
            <a:r>
              <a:rPr lang="hr-HR" b="0" baseline="0" dirty="0"/>
              <a:t> su u samostanu sv. Marije na </a:t>
            </a:r>
            <a:r>
              <a:rPr lang="hr-HR" b="0" baseline="0" dirty="0" err="1"/>
              <a:t>Glavotoku</a:t>
            </a:r>
            <a:r>
              <a:rPr lang="hr-HR" b="0" baseline="0" dirty="0"/>
              <a:t> od samog početka daleke 1468.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b="0" baseline="0" dirty="0"/>
              <a:t>koji je dobivao samostan za samostanom od Zadra 1439. do Raba, </a:t>
            </a:r>
            <a:r>
              <a:rPr lang="hr-HR" b="0" baseline="0" dirty="0" err="1"/>
              <a:t>Osora</a:t>
            </a:r>
            <a:r>
              <a:rPr lang="hr-HR" b="0" baseline="0" dirty="0"/>
              <a:t> </a:t>
            </a:r>
            <a:r>
              <a:rPr lang="hr-HR" b="0" baseline="0" dirty="0" err="1"/>
              <a:t>Glavotoka</a:t>
            </a:r>
            <a:r>
              <a:rPr lang="hr-HR" b="0" baseline="0" dirty="0"/>
              <a:t> i tako redom.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b="0" baseline="0" dirty="0"/>
          </a:p>
          <a:p>
            <a:endParaRPr lang="hr-H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0" baseline="0" dirty="0"/>
              <a:t>Samostan je stoljećima središte redovničkoga života otoka Krka. Redovnici su ovdje u osami živjeli gotovo pustinjačkim životom. Radili su u polju, njegovali staroslavenski jezik i glagoljicu (tu se čuvao prvotisak glagoljskog misala iz 1483., koji se sada nalazi u Zagrebu) i duhovno se brinuli za okolni puk.</a:t>
            </a:r>
            <a:r>
              <a:rPr lang="hr-HR" b="1" baseline="0" dirty="0"/>
              <a:t> .</a:t>
            </a:r>
            <a:r>
              <a:rPr lang="hr-HR" b="0" baseline="0" dirty="0"/>
              <a:t>(Vjekoslav Štefančić Glagoljski rukopisi otoka Krka). Samostan Sv. Marije na </a:t>
            </a:r>
            <a:r>
              <a:rPr lang="hr-HR" b="0" baseline="0" dirty="0" err="1"/>
              <a:t>Glavotoku</a:t>
            </a:r>
            <a:r>
              <a:rPr lang="hr-HR" b="0" baseline="0" dirty="0"/>
              <a:t> dio je provincije franjevaca trećoredaca  sa sjedištem u Zagrebu ( Ksaver) . </a:t>
            </a:r>
            <a:endParaRPr lang="hr-HR" b="1" baseline="0" dirty="0"/>
          </a:p>
          <a:p>
            <a:endParaRPr lang="hr-HR" dirty="0"/>
          </a:p>
          <a:p>
            <a:r>
              <a:rPr lang="hr-HR" baseline="0" dirty="0"/>
              <a:t>Pedesetih je godina u Krku biskup fra Franjo franjevac , koji vjerojatno potiče eremitske zajednice na Krku. Redovnici su  uredili i izgradili crkvu, samostan živeći životom pustinjaka. </a:t>
            </a:r>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a:t>
            </a:fld>
            <a:endParaRPr lang="hr-HR"/>
          </a:p>
        </p:txBody>
      </p:sp>
    </p:spTree>
    <p:extLst>
      <p:ext uri="{BB962C8B-B14F-4D97-AF65-F5344CB8AC3E}">
        <p14:creationId xmlns:p14="http://schemas.microsoft.com/office/powerpoint/2010/main" val="2589819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err="1"/>
              <a:t>Parčić</a:t>
            </a:r>
            <a:r>
              <a:rPr lang="hr-HR" b="1" dirty="0"/>
              <a:t> nije pisao i izdao  samo rječnike on je kao filolog izdao i  PRAVOPIS HRVATSKOGA JEZIKA</a:t>
            </a:r>
          </a:p>
          <a:p>
            <a:endParaRPr lang="hr-HR" dirty="0"/>
          </a:p>
          <a:p>
            <a:r>
              <a:rPr lang="hr-HR" b="1" dirty="0" err="1"/>
              <a:t>Parčić</a:t>
            </a:r>
            <a:r>
              <a:rPr lang="hr-HR" b="1" dirty="0"/>
              <a:t> je napisao na talijanskome i gramatiku hrvatskoga jezika pod naslovom </a:t>
            </a:r>
            <a:r>
              <a:rPr lang="hr-HR" b="1" dirty="0" err="1"/>
              <a:t>Grammatica</a:t>
            </a:r>
            <a:r>
              <a:rPr lang="hr-HR" b="1" dirty="0"/>
              <a:t> della </a:t>
            </a:r>
            <a:r>
              <a:rPr lang="hr-HR" b="1" dirty="0" err="1"/>
              <a:t>lingua</a:t>
            </a:r>
            <a:r>
              <a:rPr lang="hr-HR" b="1" dirty="0"/>
              <a:t> slava (</a:t>
            </a:r>
            <a:r>
              <a:rPr lang="hr-HR" b="1" dirty="0" err="1"/>
              <a:t>ilirica</a:t>
            </a:r>
            <a:r>
              <a:rPr lang="hr-HR" b="1" dirty="0"/>
              <a:t>) (1873., 1878.), koja je izišla u francuskome prijevodu u Parizu 1877. koju je na francuski jezik preveo Jean Baptiste  </a:t>
            </a:r>
            <a:r>
              <a:rPr lang="hr-HR" b="1" dirty="0" err="1"/>
              <a:t>Feuvrier</a:t>
            </a:r>
            <a:r>
              <a:rPr lang="hr-HR" b="1" dirty="0"/>
              <a:t>, ali pod nazivom srpsko-hrvatske</a:t>
            </a:r>
            <a:r>
              <a:rPr lang="hr-HR" b="1" baseline="0" dirty="0"/>
              <a:t> gramatike.  Taj francuski liječnik u misiji u Crnoj Gori vjerojatno se tamo priklonio uvjeravanjima o hrvatskom i srpskom kao  istom jeziku. </a:t>
            </a:r>
          </a:p>
          <a:p>
            <a:r>
              <a:rPr lang="hr-HR" b="1" baseline="0" dirty="0"/>
              <a:t> O ovom izdanju dovoljno je reći kako je u hrvatskoj javnosti bila lijepo primljena, kritičari su se vrlo pohvalno izjašnjavali  a dalmatinska pokrajinska vlada  ju je propisala  kao školski udžbenik. Adolf Weber  ju je preporučio austrijskoj vladi kao dobar udžbenik za školsku uporabu. Kako je prvo izdanje bila brzo raspačano 1878. izlazi u Rimu priređeno drugo popravljeno i prošireno izdanje,  a tiskano  u Zadru  od </a:t>
            </a:r>
            <a:r>
              <a:rPr lang="hr-HR" b="1" baseline="0" dirty="0" err="1"/>
              <a:t>Spiridona</a:t>
            </a:r>
            <a:r>
              <a:rPr lang="hr-HR" b="1" baseline="0" dirty="0"/>
              <a:t> </a:t>
            </a:r>
            <a:r>
              <a:rPr lang="hr-HR" b="1" baseline="0" dirty="0" err="1"/>
              <a:t>Artale</a:t>
            </a:r>
            <a:r>
              <a:rPr lang="hr-HR" b="1" baseline="0" dirty="0"/>
              <a:t>.</a:t>
            </a:r>
          </a:p>
          <a:p>
            <a:endParaRPr lang="hr-HR" b="1" baseline="0" dirty="0"/>
          </a:p>
          <a:p>
            <a:r>
              <a:rPr lang="hr-HR" dirty="0"/>
              <a:t>Borana Mohorovičić </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40</a:t>
            </a:fld>
            <a:endParaRPr lang="hr-HR"/>
          </a:p>
        </p:txBody>
      </p:sp>
    </p:spTree>
    <p:extLst>
      <p:ext uri="{BB962C8B-B14F-4D97-AF65-F5344CB8AC3E}">
        <p14:creationId xmlns:p14="http://schemas.microsoft.com/office/powerpoint/2010/main" val="3129095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lnSpcReduction="10000"/>
          </a:bodyPr>
          <a:lstStyle/>
          <a:p>
            <a:r>
              <a:rPr lang="hr-HR" b="1" dirty="0"/>
              <a:t>Srećom, </a:t>
            </a:r>
            <a:r>
              <a:rPr lang="hr-HR" b="1" dirty="0" err="1"/>
              <a:t>Parčićevo</a:t>
            </a:r>
            <a:r>
              <a:rPr lang="hr-HR" b="1" dirty="0"/>
              <a:t> razočarenje nije utjecalo na njegov znanstveni rad, na koji se u </a:t>
            </a:r>
            <a:r>
              <a:rPr lang="hr-HR" b="1" dirty="0" err="1"/>
              <a:t>Glavotoku</a:t>
            </a:r>
            <a:r>
              <a:rPr lang="hr-HR" b="1" dirty="0"/>
              <a:t> bacio svim srcem. </a:t>
            </a:r>
          </a:p>
          <a:p>
            <a:endParaRPr lang="hr-HR" b="1" dirty="0"/>
          </a:p>
          <a:p>
            <a:r>
              <a:rPr lang="hr-HR" b="1" dirty="0"/>
              <a:t>U </a:t>
            </a:r>
            <a:r>
              <a:rPr lang="hr-HR" b="1" dirty="0" err="1"/>
              <a:t>Glavotoku</a:t>
            </a:r>
            <a:r>
              <a:rPr lang="hr-HR" b="1" dirty="0"/>
              <a:t> je radio na svojim rječnicima, bavio se prevodilačkim radom i pjesništvom. Preveo je prvo pjevanje iz Danteove </a:t>
            </a:r>
            <a:r>
              <a:rPr lang="hr-HR" b="1" dirty="0" err="1"/>
              <a:t>mudropojke</a:t>
            </a:r>
            <a:r>
              <a:rPr lang="hr-HR" b="1" dirty="0"/>
              <a:t> (epa, spjeva). Prijevod je posvetio istaknutom glagoljašu </a:t>
            </a:r>
            <a:r>
              <a:rPr lang="hr-HR" b="1" dirty="0" err="1"/>
              <a:t>otcu</a:t>
            </a:r>
            <a:r>
              <a:rPr lang="hr-HR" b="1" dirty="0"/>
              <a:t> Stjepanu Ivančiću i tiskao ga u čast njegove mlade mise. U posveti </a:t>
            </a:r>
            <a:r>
              <a:rPr lang="hr-HR" b="1" dirty="0" err="1"/>
              <a:t>Parčić</a:t>
            </a:r>
            <a:r>
              <a:rPr lang="hr-HR" b="1" dirty="0"/>
              <a:t> još piše da je to pjevanje ‘’</a:t>
            </a:r>
            <a:r>
              <a:rPr lang="hr-HR" b="1" dirty="0" err="1"/>
              <a:t>ponašio</a:t>
            </a:r>
            <a:r>
              <a:rPr lang="hr-HR" b="1" dirty="0"/>
              <a:t> za pokus’’. </a:t>
            </a:r>
          </a:p>
          <a:p>
            <a:endParaRPr lang="hr-HR" b="1" dirty="0"/>
          </a:p>
          <a:p>
            <a:r>
              <a:rPr lang="hr-HR" b="1" dirty="0"/>
              <a:t>U Rijeci je nabavio stari tiskarski stroj te je u </a:t>
            </a:r>
            <a:r>
              <a:rPr lang="hr-HR" b="1" dirty="0" err="1"/>
              <a:t>Glavotoku</a:t>
            </a:r>
            <a:r>
              <a:rPr lang="hr-HR" b="1" dirty="0"/>
              <a:t> utemeljio malu tiskaru i nazvao je Serafinskom tiskarom. Počeo je lijevati i rezati latinična i glagoljska slova i tiskati različite liturgijske priručnike za potrebe reda kojemu je pripadao: molitvenike, obrednike, kanonske tablice, pa čak i nekoliko svojih oda i soneta na talijanskom, latinskom, grčkom i hrvatskom jeziku. </a:t>
            </a:r>
          </a:p>
          <a:p>
            <a:r>
              <a:rPr lang="hr-HR" b="1" dirty="0"/>
              <a:t>Osim toga, </a:t>
            </a:r>
            <a:r>
              <a:rPr lang="hr-HR" b="1" dirty="0" err="1"/>
              <a:t>Parčić</a:t>
            </a:r>
            <a:r>
              <a:rPr lang="hr-HR" b="1" dirty="0"/>
              <a:t> je izradio sunčani sat koji se još uvijek nalazi na zidu </a:t>
            </a:r>
            <a:r>
              <a:rPr lang="hr-HR" b="1" dirty="0" err="1"/>
              <a:t>glavotočkog</a:t>
            </a:r>
            <a:r>
              <a:rPr lang="hr-HR" b="1" dirty="0"/>
              <a:t> samostana. </a:t>
            </a:r>
          </a:p>
          <a:p>
            <a:endParaRPr lang="hr-HR" b="1" dirty="0"/>
          </a:p>
          <a:p>
            <a:r>
              <a:rPr lang="hr-HR" b="1" dirty="0"/>
              <a:t>U crkvi u </a:t>
            </a:r>
            <a:r>
              <a:rPr lang="hr-HR" b="1" dirty="0" err="1"/>
              <a:t>Glavotoku</a:t>
            </a:r>
            <a:r>
              <a:rPr lang="hr-HR" b="1" dirty="0"/>
              <a:t>, u koru iza oltara i danas visi veliki uokvireni </a:t>
            </a:r>
            <a:r>
              <a:rPr lang="hr-HR" b="1" dirty="0" err="1"/>
              <a:t>koralni</a:t>
            </a:r>
            <a:r>
              <a:rPr lang="hr-HR" b="1" dirty="0"/>
              <a:t> napjev s notnim i glagoljskim tekstom ‘’</a:t>
            </a:r>
            <a:r>
              <a:rPr lang="hr-HR" b="1" dirty="0" err="1"/>
              <a:t>Vsa</a:t>
            </a:r>
            <a:r>
              <a:rPr lang="hr-HR" b="1" dirty="0"/>
              <a:t> lipa jesi Marie’’ koji je priredio </a:t>
            </a:r>
            <a:r>
              <a:rPr lang="hr-HR" b="1" dirty="0" err="1"/>
              <a:t>Parčić</a:t>
            </a:r>
            <a:endParaRPr lang="hr-HR" b="1" dirty="0"/>
          </a:p>
          <a:p>
            <a:endParaRPr lang="hr-HR" b="1" dirty="0"/>
          </a:p>
          <a:p>
            <a:r>
              <a:rPr lang="hr-HR" b="1" dirty="0"/>
              <a:t> Ostaje sve do svoje sekularizacije  (20.travnja 1876.) svuče redovničko odijelo  u </a:t>
            </a:r>
            <a:r>
              <a:rPr lang="hr-HR" b="1" dirty="0" err="1"/>
              <a:t>Glavotoku</a:t>
            </a:r>
            <a:r>
              <a:rPr lang="hr-HR" b="1" dirty="0"/>
              <a:t>  I dalje je pridržao znakove  svjetovnog trećoredca i redovničko ime do kraja života  i ostao u tijesnim vezama  sa svojim redom  kako svjedoči njegova korespondencija 1875. odlazak u Đakovo biskupu Josipu Juraju Strossmayeru</a:t>
            </a:r>
          </a:p>
          <a:p>
            <a:endParaRPr lang="hr-HR" b="1"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41</a:t>
            </a:fld>
            <a:endParaRPr lang="hr-HR"/>
          </a:p>
        </p:txBody>
      </p:sp>
    </p:spTree>
    <p:extLst>
      <p:ext uri="{BB962C8B-B14F-4D97-AF65-F5344CB8AC3E}">
        <p14:creationId xmlns:p14="http://schemas.microsoft.com/office/powerpoint/2010/main" val="2710876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Možda je najbolji</a:t>
            </a:r>
            <a:r>
              <a:rPr lang="hr-HR" b="1" baseline="0" dirty="0"/>
              <a:t> tekst o razlozima nestajanja glagoljice napisao gospodin Mario </a:t>
            </a:r>
            <a:r>
              <a:rPr lang="hr-HR" b="1" baseline="0" dirty="0" err="1"/>
              <a:t>Reljanović</a:t>
            </a:r>
            <a:r>
              <a:rPr lang="hr-HR" b="1" baseline="0" dirty="0"/>
              <a:t> U svom radu Enciklika Grande </a:t>
            </a:r>
            <a:r>
              <a:rPr lang="hr-HR" b="1" baseline="0" dirty="0" err="1"/>
              <a:t>Munus</a:t>
            </a:r>
            <a:r>
              <a:rPr lang="hr-HR" b="1" baseline="0" dirty="0"/>
              <a:t> i pitanje obnove glagoljaštva u Dalmaciji. Zbog toga ću neke njegove rečenice na nekim mjestima pročitati.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Glagoljaštvo je u Dalmaciji imalo gotovo tisućugodišnju tradiciju, održalo se usprkos latinskom jezičnom i grafijskom univerzalizmu Katoličke crkve. Žilavo se oduprlo i stoljetnim tuđim političkim i kulturnim utjecajima. Pa ipak, kada su dvadesetih godina XIX. st. zatvorena glagoljaška sjemeništa, činilo se da će, u dogledno vrijeme, posve nestati. Naime, austrijske su vlasti u prvih petnaestak godina svoje druge vladavine u Dalmaciji provele reformu crkvenog školstva kojom su željele modernizirati školstvo, ali prije svega, njegovom centralizacijom i talijanizacijom što jače integrirati svoju novu, na Bečkom kongresu skrojenu, pokrajinu Kraljevinu Dalmaciju.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Tako su 1821. zatvorena oba glagoljaška sjemeništa, </a:t>
            </a:r>
            <a:r>
              <a:rPr lang="hr-HR" b="1" dirty="0" err="1"/>
              <a:t>Zmajevićevo</a:t>
            </a:r>
            <a:r>
              <a:rPr lang="hr-HR" b="1" dirty="0"/>
              <a:t> u Zadru  i </a:t>
            </a:r>
            <a:r>
              <a:rPr lang="hr-HR" b="1" dirty="0" err="1"/>
              <a:t>Bizzino</a:t>
            </a:r>
            <a:r>
              <a:rPr lang="hr-HR" b="1" dirty="0"/>
              <a:t> u </a:t>
            </a:r>
            <a:r>
              <a:rPr lang="hr-HR" b="1" dirty="0" err="1"/>
              <a:t>Priku</a:t>
            </a:r>
            <a:r>
              <a:rPr lang="hr-HR" b="1" dirty="0"/>
              <a:t> kod Omiša, a otvoreno Pokrajinsko glagoljaško sjemenište u Zadru. U tom  centralnom Ilirskom bogoslovnom sjemeništu od 1821. do 1839. nije postojalo đačko sjemenište, pa su se djeca kandidati u tome razdoblju obrazovali u župama.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Glagoljica ostaje na starim popovima glagoljašima mladi</a:t>
            </a:r>
            <a:r>
              <a:rPr lang="hr-HR" b="1" baseline="0" dirty="0"/>
              <a:t> </a:t>
            </a:r>
            <a:r>
              <a:rPr lang="hr-HR" b="1" dirty="0"/>
              <a:t>se </a:t>
            </a:r>
            <a:r>
              <a:rPr lang="hr-HR" b="1" baseline="0" dirty="0"/>
              <a:t>svećenici uče na latinskom i talijanskom kroz gimnaziju i licej i stvara se nedostatak svećenika koji su poznavali glagoljicu.</a:t>
            </a:r>
            <a:endParaRPr lang="hr-HR" b="1" dirty="0"/>
          </a:p>
          <a:p>
            <a:r>
              <a:rPr lang="hr-HR" b="1" dirty="0"/>
              <a:t>Staroslavenski jezik i glagoljica su bili sporedni predmeti u prve tri godine studija. Postupno su zatvarana glagoljaška sjemeništa, dok se konačno 1830. nije sve posve ugasilo. </a:t>
            </a:r>
          </a:p>
          <a:p>
            <a:r>
              <a:rPr lang="hr-HR" b="1" dirty="0"/>
              <a:t>Sva nastojanja splitsko-makarskih biskupa</a:t>
            </a:r>
            <a:r>
              <a:rPr lang="hr-HR" b="1" baseline="0" dirty="0"/>
              <a:t> </a:t>
            </a:r>
            <a:r>
              <a:rPr lang="hr-HR" b="1" dirty="0"/>
              <a:t> i dalmatinskih zastupnika u Carevinskom vijeću revolucionarne 1848.  za ponovnim otvaranjem glagoljaških sjemeništa ostala su bez uspjeha. </a:t>
            </a:r>
          </a:p>
          <a:p>
            <a:endParaRPr lang="hr-HR" b="1" dirty="0"/>
          </a:p>
          <a:p>
            <a:r>
              <a:rPr lang="hr-HR" b="1" dirty="0"/>
              <a:t>Drugi uzrok nestajanja glagoljice nastaje od  Tridentskog sabora na podsticaj ukrajinskih unijata (</a:t>
            </a:r>
            <a:r>
              <a:rPr lang="hr-HR" b="1" dirty="0" err="1"/>
              <a:t>bazilijanaca</a:t>
            </a:r>
            <a:r>
              <a:rPr lang="hr-HR" b="1" dirty="0"/>
              <a:t> ), a onda pod pritiscima Kongregacije za promicanje vjere provedena je sve  izrazitija, jezična </a:t>
            </a:r>
            <a:r>
              <a:rPr lang="hr-HR" b="1" dirty="0" err="1"/>
              <a:t>istočnoslavenizacija</a:t>
            </a:r>
            <a:r>
              <a:rPr lang="hr-HR" b="1" dirty="0"/>
              <a:t> glagoljskih bogoslužnih knjiga od strane R. </a:t>
            </a:r>
            <a:r>
              <a:rPr lang="hr-HR" b="1" dirty="0" err="1"/>
              <a:t>Levakovića</a:t>
            </a:r>
            <a:r>
              <a:rPr lang="hr-HR" b="1" dirty="0"/>
              <a:t>, I. </a:t>
            </a:r>
            <a:r>
              <a:rPr lang="hr-HR" b="1" dirty="0" err="1"/>
              <a:t>Paštrića</a:t>
            </a:r>
            <a:r>
              <a:rPr lang="hr-HR" b="1" dirty="0"/>
              <a:t> i M. Karamana i time zaustavljen razvoj hrvatskog crkvenoslavenskog jezika. Osim toga su ova  izdanja već odavno bila zastarjela (posljednji misal, onaj Mateja Karamana tiskan je 1741.), a vladala je i njihova nestašica. Stoga je mladim svećenicima, koji su učili talijanski i latinski tolike godine kroz gimnaziju i bogosloviju, latinski jezik bio bliži od istočnoslavenske redakcije staroslavenskoga</a:t>
            </a:r>
            <a:r>
              <a:rPr lang="hr-HR" b="1" baseline="0" dirty="0"/>
              <a:t> i dovodio je do </a:t>
            </a:r>
            <a:r>
              <a:rPr lang="hr-HR" b="1" baseline="0" dirty="0" err="1"/>
              <a:t>odioznosti</a:t>
            </a:r>
            <a:r>
              <a:rPr lang="hr-HR" b="1" baseline="0" dirty="0"/>
              <a:t> prema glagoljici.</a:t>
            </a:r>
            <a:r>
              <a:rPr lang="hr-HR" b="1" dirty="0"/>
              <a:t> </a:t>
            </a:r>
          </a:p>
          <a:p>
            <a:endParaRPr lang="hr-HR" b="1" dirty="0"/>
          </a:p>
          <a:p>
            <a:r>
              <a:rPr lang="hr-HR" b="1" dirty="0"/>
              <a:t>Ovdje neki autori navode  i negativnu sliku rada Benedikta Mihaljevića. Profesor staroslavenskog i hrvatskog jezika, doživotni provincijal provincije franjevaca trećoredaca Benedikt Mihaljević nije im davao potrebno znanje niti poticaj. Mihaljević, iako vrsni poznavatelj staroslavenskoga, nije mario za svoj nastavni rad, pogotovo pred kraj života. Stari su glagoljaši umirali, zbog starosti ili pak bolesti napuštali službu, a njihova mjesta u župama, pa i u onima u kojima se od pamtivijeka glagoljalo, preuzimali su mladi svećenici koji su bogoslužje znali obavljati samo na latinskom. </a:t>
            </a:r>
          </a:p>
          <a:p>
            <a:endParaRPr lang="hr-HR" b="1" dirty="0"/>
          </a:p>
          <a:p>
            <a:r>
              <a:rPr lang="hr-HR" b="1" dirty="0"/>
              <a:t>Jedno vrijeme oživiti će novi glagoljaški duh u crkvenom i javnom životu 1848. godine pojavom pokreta Narodnog preporoda i buđenja nacionalne svijesti,</a:t>
            </a:r>
            <a:r>
              <a:rPr lang="hr-HR" b="1" baseline="0" dirty="0"/>
              <a:t> a protiv </a:t>
            </a:r>
            <a:r>
              <a:rPr lang="hr-HR" b="1" dirty="0"/>
              <a:t>ideja o slavo-dalmatinskom narodu talijanskog jezika i kulture, težeći dalmatinstvo utemeljiti kao zasebnu naciju. To smo spomenuli uz Mihovila </a:t>
            </a:r>
            <a:r>
              <a:rPr lang="hr-HR" b="1" dirty="0" err="1"/>
              <a:t>Pavlinovića</a:t>
            </a:r>
            <a:r>
              <a:rPr lang="hr-HR" b="1" dirty="0"/>
              <a:t> koji je zaređenjem postao glagoljaš i održao prvu misu u </a:t>
            </a:r>
            <a:r>
              <a:rPr lang="hr-HR" b="1" dirty="0" err="1"/>
              <a:t>Drašnicama</a:t>
            </a:r>
            <a:r>
              <a:rPr lang="hr-HR" b="1" dirty="0"/>
              <a:t> 1855. na staroslavenskom jeziku potičući druge svećenike.</a:t>
            </a:r>
          </a:p>
          <a:p>
            <a:endParaRPr lang="hr-HR" b="1"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42</a:t>
            </a:fld>
            <a:endParaRPr lang="hr-HR"/>
          </a:p>
        </p:txBody>
      </p:sp>
    </p:spTree>
    <p:extLst>
      <p:ext uri="{BB962C8B-B14F-4D97-AF65-F5344CB8AC3E}">
        <p14:creationId xmlns:p14="http://schemas.microsoft.com/office/powerpoint/2010/main" val="463066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sz="1200" b="1" kern="1200" dirty="0">
                <a:solidFill>
                  <a:schemeClr val="tx1"/>
                </a:solidFill>
                <a:latin typeface="+mn-lt"/>
                <a:ea typeface="+mn-ea"/>
                <a:cs typeface="+mn-cs"/>
              </a:rPr>
              <a:t>Nakon što je dobio </a:t>
            </a:r>
            <a:r>
              <a:rPr lang="it-IT" sz="1200" b="1" kern="1200" dirty="0">
                <a:solidFill>
                  <a:schemeClr val="tx1"/>
                </a:solidFill>
                <a:latin typeface="+mn-lt"/>
                <a:ea typeface="+mn-ea"/>
                <a:cs typeface="+mn-cs"/>
              </a:rPr>
              <a:t>1875.</a:t>
            </a:r>
            <a:r>
              <a:rPr lang="hr-HR" sz="1200" b="1" kern="1200" dirty="0">
                <a:solidFill>
                  <a:schemeClr val="tx1"/>
                </a:solidFill>
                <a:latin typeface="+mn-lt"/>
                <a:ea typeface="+mn-ea"/>
                <a:cs typeface="+mn-cs"/>
              </a:rPr>
              <a:t> dopuštenje </a:t>
            </a:r>
            <a:r>
              <a:rPr lang="it-IT" sz="1200" b="1" kern="1200" dirty="0" err="1">
                <a:solidFill>
                  <a:schemeClr val="tx1"/>
                </a:solidFill>
                <a:latin typeface="+mn-lt"/>
                <a:ea typeface="+mn-ea"/>
                <a:cs typeface="+mn-cs"/>
              </a:rPr>
              <a:t>Svet</a:t>
            </a:r>
            <a:r>
              <a:rPr lang="hr-HR" sz="1200" b="1" kern="1200" dirty="0">
                <a:solidFill>
                  <a:schemeClr val="tx1"/>
                </a:solidFill>
                <a:latin typeface="+mn-lt"/>
                <a:ea typeface="+mn-ea"/>
                <a:cs typeface="+mn-cs"/>
              </a:rPr>
              <a:t>e </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Stolic</a:t>
            </a:r>
            <a:r>
              <a:rPr lang="hr-HR" sz="1200" b="1" kern="1200" dirty="0">
                <a:solidFill>
                  <a:schemeClr val="tx1"/>
                </a:solidFill>
                <a:latin typeface="+mn-lt"/>
                <a:ea typeface="+mn-ea"/>
                <a:cs typeface="+mn-cs"/>
              </a:rPr>
              <a:t>e</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napustiti franjevački red,</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biskup Strossmayer primio je </a:t>
            </a:r>
            <a:r>
              <a:rPr lang="hr-HR" sz="1200" b="1" kern="1200" dirty="0" err="1">
                <a:solidFill>
                  <a:schemeClr val="tx1"/>
                </a:solidFill>
                <a:latin typeface="+mn-lt"/>
                <a:ea typeface="+mn-ea"/>
                <a:cs typeface="+mn-cs"/>
              </a:rPr>
              <a:t>Parčića</a:t>
            </a:r>
            <a:r>
              <a:rPr lang="hr-HR" sz="1200" b="1" kern="1200" dirty="0">
                <a:solidFill>
                  <a:schemeClr val="tx1"/>
                </a:solidFill>
                <a:latin typeface="+mn-lt"/>
                <a:ea typeface="+mn-ea"/>
                <a:cs typeface="+mn-cs"/>
              </a:rPr>
              <a:t>  u Đakovačku  biskupiju. B</a:t>
            </a:r>
            <a:r>
              <a:rPr lang="it-IT" sz="1200" b="1" kern="1200" dirty="0" err="1">
                <a:solidFill>
                  <a:schemeClr val="tx1"/>
                </a:solidFill>
                <a:latin typeface="+mn-lt"/>
                <a:ea typeface="+mn-ea"/>
                <a:cs typeface="+mn-cs"/>
              </a:rPr>
              <a:t>iskup</a:t>
            </a:r>
            <a:r>
              <a:rPr lang="hr-HR" sz="1200" b="1" kern="1200" dirty="0">
                <a:solidFill>
                  <a:schemeClr val="tx1"/>
                </a:solidFill>
                <a:latin typeface="+mn-lt"/>
                <a:ea typeface="+mn-ea"/>
                <a:cs typeface="+mn-cs"/>
              </a:rPr>
              <a:t> Josip</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Jur</a:t>
            </a:r>
            <a:r>
              <a:rPr lang="hr-HR" sz="1200" b="1" kern="1200" dirty="0">
                <a:solidFill>
                  <a:schemeClr val="tx1"/>
                </a:solidFill>
                <a:latin typeface="+mn-lt"/>
                <a:ea typeface="+mn-ea"/>
                <a:cs typeface="+mn-cs"/>
              </a:rPr>
              <a:t>a</a:t>
            </a:r>
            <a:r>
              <a:rPr lang="it-IT" sz="1200" b="1" kern="1200" dirty="0">
                <a:solidFill>
                  <a:schemeClr val="tx1"/>
                </a:solidFill>
                <a:latin typeface="+mn-lt"/>
                <a:ea typeface="+mn-ea"/>
                <a:cs typeface="+mn-cs"/>
              </a:rPr>
              <a:t>j </a:t>
            </a:r>
            <a:r>
              <a:rPr lang="it-IT" sz="1200" b="1" kern="1200" dirty="0" err="1">
                <a:solidFill>
                  <a:schemeClr val="tx1"/>
                </a:solidFill>
                <a:latin typeface="+mn-lt"/>
                <a:ea typeface="+mn-ea"/>
                <a:cs typeface="+mn-cs"/>
              </a:rPr>
              <a:t>Strossmayer</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shvaća </a:t>
            </a:r>
            <a:r>
              <a:rPr lang="it-IT" sz="1200" b="1" kern="1200" dirty="0" err="1">
                <a:solidFill>
                  <a:schemeClr val="tx1"/>
                </a:solidFill>
                <a:latin typeface="+mn-lt"/>
                <a:ea typeface="+mn-ea"/>
                <a:cs typeface="+mn-cs"/>
              </a:rPr>
              <a:t>potreb</a:t>
            </a:r>
            <a:r>
              <a:rPr lang="hr-HR" sz="1200" b="1" kern="1200" dirty="0">
                <a:solidFill>
                  <a:schemeClr val="tx1"/>
                </a:solidFill>
                <a:latin typeface="+mn-lt"/>
                <a:ea typeface="+mn-ea"/>
                <a:cs typeface="+mn-cs"/>
              </a:rPr>
              <a:t>u</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tiskanja obnovljenih </a:t>
            </a:r>
            <a:r>
              <a:rPr lang="it-IT" sz="1200" b="1" kern="1200" dirty="0" err="1">
                <a:solidFill>
                  <a:schemeClr val="tx1"/>
                </a:solidFill>
                <a:latin typeface="+mn-lt"/>
                <a:ea typeface="+mn-ea"/>
                <a:cs typeface="+mn-cs"/>
              </a:rPr>
              <a:t>obrednik</a:t>
            </a:r>
            <a:r>
              <a:rPr lang="hr-HR" sz="1200" b="1" kern="1200" dirty="0">
                <a:solidFill>
                  <a:schemeClr val="tx1"/>
                </a:solidFill>
                <a:latin typeface="+mn-lt"/>
                <a:ea typeface="+mn-ea"/>
                <a:cs typeface="+mn-cs"/>
              </a:rPr>
              <a:t>a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staroslavenskom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odnosno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starohrvatskom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kako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latinština</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 sve više potiskuje glagoljicu 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posred</a:t>
            </a:r>
            <a:r>
              <a:rPr lang="hr-HR" sz="1200" b="1" kern="1200" dirty="0" err="1">
                <a:solidFill>
                  <a:schemeClr val="tx1"/>
                </a:solidFill>
                <a:latin typeface="+mn-lt"/>
                <a:ea typeface="+mn-ea"/>
                <a:cs typeface="+mn-cs"/>
              </a:rPr>
              <a:t>ovanjem</a:t>
            </a:r>
            <a:r>
              <a:rPr lang="hr-HR" sz="1200" b="1" kern="1200" dirty="0">
                <a:solidFill>
                  <a:schemeClr val="tx1"/>
                </a:solidFill>
                <a:latin typeface="+mn-lt"/>
                <a:ea typeface="+mn-ea"/>
                <a:cs typeface="+mn-cs"/>
              </a:rPr>
              <a:t> F</a:t>
            </a:r>
            <a:r>
              <a:rPr lang="it-IT" sz="1200" b="1" kern="1200" dirty="0" err="1">
                <a:solidFill>
                  <a:schemeClr val="tx1"/>
                </a:solidFill>
                <a:latin typeface="+mn-lt"/>
                <a:ea typeface="+mn-ea"/>
                <a:cs typeface="+mn-cs"/>
              </a:rPr>
              <a:t>ranje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Račkoga</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dovodi </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Dragutina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Antuna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Parčića</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svoju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Biskupiju</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Đakovu</a:t>
            </a:r>
            <a:r>
              <a:rPr lang="hr-HR" sz="1200" b="1" kern="1200" dirty="0">
                <a:solidFill>
                  <a:schemeClr val="tx1"/>
                </a:solidFill>
                <a:latin typeface="+mn-lt"/>
                <a:ea typeface="+mn-ea"/>
                <a:cs typeface="+mn-cs"/>
              </a:rPr>
              <a:t>.</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 </a:t>
            </a:r>
            <a:r>
              <a:rPr lang="hr-HR" sz="1200" b="1" kern="1200" baseline="0" dirty="0">
                <a:solidFill>
                  <a:schemeClr val="tx1"/>
                </a:solidFill>
                <a:latin typeface="+mn-lt"/>
                <a:ea typeface="+mn-ea"/>
                <a:cs typeface="+mn-cs"/>
              </a:rPr>
              <a:t>On u </a:t>
            </a:r>
            <a:r>
              <a:rPr lang="hr-HR" sz="1200" b="1" kern="1200" baseline="0" dirty="0" err="1">
                <a:solidFill>
                  <a:schemeClr val="tx1"/>
                </a:solidFill>
                <a:latin typeface="+mn-lt"/>
                <a:ea typeface="+mn-ea"/>
                <a:cs typeface="+mn-cs"/>
              </a:rPr>
              <a:t>Parčiću</a:t>
            </a:r>
            <a:r>
              <a:rPr lang="hr-HR" sz="1200" b="1" kern="1200" baseline="0" dirty="0">
                <a:solidFill>
                  <a:schemeClr val="tx1"/>
                </a:solidFill>
                <a:latin typeface="+mn-lt"/>
                <a:ea typeface="+mn-ea"/>
                <a:cs typeface="+mn-cs"/>
              </a:rPr>
              <a:t> vidi obnovitelja glagoljskih crkvenih knjiga, </a:t>
            </a:r>
            <a:r>
              <a:rPr lang="it-IT" sz="1200" b="1" kern="1200" dirty="0">
                <a:solidFill>
                  <a:schemeClr val="tx1"/>
                </a:solidFill>
                <a:latin typeface="+mn-lt"/>
                <a:ea typeface="+mn-ea"/>
                <a:cs typeface="+mn-cs"/>
              </a:rPr>
              <a:t>te </a:t>
            </a:r>
            <a:r>
              <a:rPr lang="hr-HR" sz="1200" b="1" kern="1200" dirty="0">
                <a:solidFill>
                  <a:schemeClr val="tx1"/>
                </a:solidFill>
                <a:latin typeface="+mn-lt"/>
                <a:ea typeface="+mn-ea"/>
                <a:cs typeface="+mn-cs"/>
              </a:rPr>
              <a:t>ga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uz</a:t>
            </a:r>
            <a:r>
              <a:rPr lang="it-IT" sz="1200" b="1" kern="1200" dirty="0">
                <a:solidFill>
                  <a:schemeClr val="tx1"/>
                </a:solidFill>
                <a:latin typeface="+mn-lt"/>
                <a:ea typeface="+mn-ea"/>
                <a:cs typeface="+mn-cs"/>
              </a:rPr>
              <a:t> </a:t>
            </a:r>
            <a:r>
              <a:rPr lang="hr-HR"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zagovor</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preporuku</a:t>
            </a:r>
            <a:r>
              <a:rPr lang="it-IT" sz="1200" b="1" kern="1200" dirty="0">
                <a:solidFill>
                  <a:schemeClr val="tx1"/>
                </a:solidFill>
                <a:latin typeface="+mn-lt"/>
                <a:ea typeface="+mn-ea"/>
                <a:cs typeface="+mn-cs"/>
              </a:rPr>
              <a:t> Ivana </a:t>
            </a:r>
            <a:r>
              <a:rPr lang="it-IT" sz="1200" b="1" kern="1200" dirty="0" err="1">
                <a:solidFill>
                  <a:schemeClr val="tx1"/>
                </a:solidFill>
                <a:latin typeface="+mn-lt"/>
                <a:ea typeface="+mn-ea"/>
                <a:cs typeface="+mn-cs"/>
              </a:rPr>
              <a:t>Črnčića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koji</a:t>
            </a:r>
            <a:r>
              <a:rPr lang="it-IT" sz="1200" b="1" kern="1200" dirty="0">
                <a:solidFill>
                  <a:schemeClr val="tx1"/>
                </a:solidFill>
                <a:latin typeface="+mn-lt"/>
                <a:ea typeface="+mn-ea"/>
                <a:cs typeface="+mn-cs"/>
              </a:rPr>
              <a:t> je u to </a:t>
            </a:r>
            <a:r>
              <a:rPr lang="it-IT" sz="1200" b="1" kern="1200" dirty="0" err="1">
                <a:solidFill>
                  <a:schemeClr val="tx1"/>
                </a:solidFill>
                <a:latin typeface="+mn-lt"/>
                <a:ea typeface="+mn-ea"/>
                <a:cs typeface="+mn-cs"/>
              </a:rPr>
              <a:t>vrijeme</a:t>
            </a:r>
            <a:r>
              <a:rPr lang="it-IT" sz="1200" b="1" kern="1200" dirty="0">
                <a:solidFill>
                  <a:schemeClr val="tx1"/>
                </a:solidFill>
                <a:latin typeface="+mn-lt"/>
                <a:ea typeface="+mn-ea"/>
                <a:cs typeface="+mn-cs"/>
              </a:rPr>
              <a:t> bio </a:t>
            </a:r>
            <a:r>
              <a:rPr lang="it-IT" sz="1200" b="1" kern="1200" dirty="0" err="1">
                <a:solidFill>
                  <a:schemeClr val="tx1"/>
                </a:solidFill>
                <a:latin typeface="+mn-lt"/>
                <a:ea typeface="+mn-ea"/>
                <a:cs typeface="+mn-cs"/>
              </a:rPr>
              <a:t>kanonik</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Rimu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imen</a:t>
            </a:r>
            <a:r>
              <a:rPr lang="hr-HR" sz="1200" b="1" kern="1200" dirty="0">
                <a:solidFill>
                  <a:schemeClr val="tx1"/>
                </a:solidFill>
                <a:latin typeface="+mn-lt"/>
                <a:ea typeface="+mn-ea"/>
                <a:cs typeface="+mn-cs"/>
              </a:rPr>
              <a:t>uje</a:t>
            </a:r>
            <a:r>
              <a:rPr lang="hr-HR" sz="1200" b="1" kern="1200" baseline="0" dirty="0">
                <a:solidFill>
                  <a:schemeClr val="tx1"/>
                </a:solidFill>
                <a:latin typeface="+mn-lt"/>
                <a:ea typeface="+mn-ea"/>
                <a:cs typeface="+mn-cs"/>
              </a:rPr>
              <a:t> 21. ožujka 1876 </a:t>
            </a:r>
            <a:r>
              <a:rPr lang="it-IT" sz="1200" b="1" kern="1200" dirty="0" err="1">
                <a:solidFill>
                  <a:schemeClr val="tx1"/>
                </a:solidFill>
                <a:latin typeface="+mn-lt"/>
                <a:ea typeface="+mn-ea"/>
                <a:cs typeface="+mn-cs"/>
              </a:rPr>
              <a:t>kanonikom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Hrvatskog</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zavoda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svetog</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Jeronima</a:t>
            </a:r>
            <a:r>
              <a:rPr lang="it-IT" sz="1200" b="1" kern="1200" dirty="0">
                <a:solidFill>
                  <a:schemeClr val="tx1"/>
                </a:solidFill>
                <a:latin typeface="+mn-lt"/>
                <a:ea typeface="+mn-ea"/>
                <a:cs typeface="+mn-cs"/>
              </a:rPr>
              <a:t>. </a:t>
            </a:r>
            <a:endParaRPr lang="hr-HR" sz="1200" b="1" kern="1200" dirty="0">
              <a:solidFill>
                <a:schemeClr val="tx1"/>
              </a:solidFill>
              <a:latin typeface="+mn-lt"/>
              <a:ea typeface="+mn-ea"/>
              <a:cs typeface="+mn-cs"/>
            </a:endParaRPr>
          </a:p>
          <a:p>
            <a:r>
              <a:rPr lang="hr-HR" sz="1200" b="1" kern="1200" baseline="0" dirty="0">
                <a:solidFill>
                  <a:schemeClr val="tx1"/>
                </a:solidFill>
                <a:latin typeface="+mn-lt"/>
                <a:ea typeface="+mn-ea"/>
                <a:cs typeface="+mn-cs"/>
              </a:rPr>
              <a:t>Biskup Strossmayer po uzoru na Karamana i Zmajevića u glagoljaštvu vidi most između Istoka i Zapada koji će pridonijeti prevladavanju crkvenog raskola. Očuvanje staroslavenskog jezika u službi Božjoj u okviru Katoličke crkve trebalo je biti jamstvo i ohrabrenje pravoslavnim crkvama da se u sjedinjenju s Katoličkom crkvom  ne trebaju bojati da će izgubiti svoje obrede i jezik.</a:t>
            </a:r>
          </a:p>
          <a:p>
            <a:r>
              <a:rPr lang="hr-HR" sz="1200" b="1" kern="1200" baseline="0" dirty="0">
                <a:solidFill>
                  <a:schemeClr val="tx1"/>
                </a:solidFill>
                <a:latin typeface="+mn-lt"/>
                <a:ea typeface="+mn-ea"/>
                <a:cs typeface="+mn-cs"/>
              </a:rPr>
              <a:t> Strossmayer je još 1859. predao papi </a:t>
            </a:r>
            <a:r>
              <a:rPr lang="hr-HR" sz="1200" b="1" kern="1200" baseline="0" dirty="0" err="1">
                <a:solidFill>
                  <a:schemeClr val="tx1"/>
                </a:solidFill>
                <a:latin typeface="+mn-lt"/>
                <a:ea typeface="+mn-ea"/>
                <a:cs typeface="+mn-cs"/>
              </a:rPr>
              <a:t>Piu</a:t>
            </a:r>
            <a:r>
              <a:rPr lang="hr-HR" sz="1200" b="1" kern="1200" baseline="0" dirty="0">
                <a:solidFill>
                  <a:schemeClr val="tx1"/>
                </a:solidFill>
                <a:latin typeface="+mn-lt"/>
                <a:ea typeface="+mn-ea"/>
                <a:cs typeface="+mn-cs"/>
              </a:rPr>
              <a:t> IX. promemoriju u kojoj je upozoravao na agoniju hrvatskog glagoljaštva i potrebu da se ono sačuva</a:t>
            </a:r>
          </a:p>
          <a:p>
            <a:r>
              <a:rPr lang="hr-HR" sz="1200" b="1" kern="1200" baseline="0" dirty="0">
                <a:solidFill>
                  <a:schemeClr val="tx1"/>
                </a:solidFill>
                <a:latin typeface="+mn-lt"/>
                <a:ea typeface="+mn-ea"/>
                <a:cs typeface="+mn-cs"/>
              </a:rPr>
              <a:t> Predlagao je da se u Rimu ustanovi i Zavod za izobrazbu glagoljaškog klera i proučavanje kulture slavenskih naroda. Također je ukazao na osobito važnu potrebu tiskanja novih izdanja glagoljskih bogoslužnih knjiga. Njegove zamisli tada nisu imale podršku pape </a:t>
            </a:r>
            <a:r>
              <a:rPr lang="hr-HR" sz="1200" b="1" kern="1200" baseline="0" dirty="0" err="1">
                <a:solidFill>
                  <a:schemeClr val="tx1"/>
                </a:solidFill>
                <a:latin typeface="+mn-lt"/>
                <a:ea typeface="+mn-ea"/>
                <a:cs typeface="+mn-cs"/>
              </a:rPr>
              <a:t>Pia</a:t>
            </a:r>
            <a:r>
              <a:rPr lang="hr-HR" sz="1200" b="1" kern="1200" baseline="0" dirty="0">
                <a:solidFill>
                  <a:schemeClr val="tx1"/>
                </a:solidFill>
                <a:latin typeface="+mn-lt"/>
                <a:ea typeface="+mn-ea"/>
                <a:cs typeface="+mn-cs"/>
              </a:rPr>
              <a:t> IX. Uspio je samo dobiti dopuštenje za tiskanje novih izdanja glagoljskih bogoslužnih knjiga.</a:t>
            </a:r>
          </a:p>
          <a:p>
            <a:endParaRPr lang="hr-HR" sz="1200" b="1" kern="1200" baseline="0" dirty="0">
              <a:solidFill>
                <a:schemeClr val="tx1"/>
              </a:solidFill>
              <a:latin typeface="+mn-lt"/>
              <a:ea typeface="+mn-ea"/>
              <a:cs typeface="+mn-cs"/>
            </a:endParaRPr>
          </a:p>
          <a:p>
            <a:endParaRPr lang="hr-HR" sz="1200" b="1" kern="1200" baseline="0" dirty="0">
              <a:solidFill>
                <a:schemeClr val="tx1"/>
              </a:solidFill>
              <a:latin typeface="+mn-lt"/>
              <a:ea typeface="+mn-ea"/>
              <a:cs typeface="+mn-cs"/>
            </a:endParaRPr>
          </a:p>
          <a:p>
            <a:endParaRPr lang="hr-HR" sz="1200" b="1" kern="1200" baseline="0" dirty="0">
              <a:solidFill>
                <a:schemeClr val="tx1"/>
              </a:solidFill>
              <a:latin typeface="+mn-lt"/>
              <a:ea typeface="+mn-ea"/>
              <a:cs typeface="+mn-cs"/>
            </a:endParaRPr>
          </a:p>
          <a:p>
            <a:endParaRPr lang="hr-HR" sz="1200" b="1" kern="1200" baseline="0" dirty="0">
              <a:solidFill>
                <a:schemeClr val="tx1"/>
              </a:solidFill>
              <a:latin typeface="+mn-lt"/>
              <a:ea typeface="+mn-ea"/>
              <a:cs typeface="+mn-cs"/>
            </a:endParaRPr>
          </a:p>
          <a:p>
            <a:endParaRPr lang="hr-HR" b="1"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43</a:t>
            </a:fld>
            <a:endParaRPr lang="hr-H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b="1" baseline="0" dirty="0"/>
              <a:t>Novi poticaj za očuvanje glagoljice  su godišnjice  proslava slavenskih apostola  </a:t>
            </a:r>
            <a:r>
              <a:rPr lang="hr-HR" b="1" baseline="0" dirty="0" err="1"/>
              <a:t>sv</a:t>
            </a:r>
            <a:r>
              <a:rPr lang="hr-HR" b="1" baseline="0" dirty="0"/>
              <a:t> </a:t>
            </a:r>
            <a:r>
              <a:rPr lang="hr-HR" b="1" baseline="0" dirty="0" err="1"/>
              <a:t>Ćirila</a:t>
            </a:r>
            <a:r>
              <a:rPr lang="hr-HR" b="1" baseline="0" dirty="0"/>
              <a:t> i Metoda 1863. 1869. i 1885. Tom prilikom piše </a:t>
            </a:r>
            <a:r>
              <a:rPr lang="hr-HR" b="1" baseline="0" dirty="0" err="1"/>
              <a:t>Parčić</a:t>
            </a:r>
            <a:r>
              <a:rPr lang="hr-HR" b="1" baseline="0" dirty="0"/>
              <a:t> svom provincijalu  Sada se primaklo vrijeme prikladno da se latimo popravljanja, što se tiče glagoljskog našeg Misala  sa </a:t>
            </a:r>
            <a:r>
              <a:rPr lang="hr-HR" b="1" baseline="0" dirty="0" err="1"/>
              <a:t>sporazumljenjem</a:t>
            </a:r>
            <a:r>
              <a:rPr lang="hr-HR" b="1" baseline="0" dirty="0"/>
              <a:t> prečasnog  gospodina  kanonika </a:t>
            </a:r>
            <a:r>
              <a:rPr lang="hr-HR" b="1" baseline="0" dirty="0" err="1"/>
              <a:t>Berčića</a:t>
            </a:r>
            <a:r>
              <a:rPr lang="hr-HR" b="1" baseline="0" dirty="0"/>
              <a:t>”</a:t>
            </a:r>
          </a:p>
          <a:p>
            <a:r>
              <a:rPr lang="hr-HR" b="1" baseline="0" dirty="0"/>
              <a:t>Na Vatikanskom saboru (1869-1870) senjski i đakovački biskupi zagovaraju glagoljicu. Tom prilikom u Rimu boravi  i sam </a:t>
            </a:r>
            <a:r>
              <a:rPr lang="hr-HR" b="1" baseline="0" dirty="0" err="1"/>
              <a:t>Parčić</a:t>
            </a:r>
            <a:r>
              <a:rPr lang="hr-HR" b="1" baseline="0" dirty="0"/>
              <a:t> i nudi suradnju.</a:t>
            </a:r>
          </a:p>
          <a:p>
            <a:endParaRPr lang="hr-HR" b="1" baseline="0" dirty="0"/>
          </a:p>
          <a:p>
            <a:r>
              <a:rPr lang="hr-HR" b="1" baseline="0" dirty="0"/>
              <a:t>I napokon, na požurivanje nadbiskupa  </a:t>
            </a:r>
            <a:r>
              <a:rPr lang="hr-HR" b="1" baseline="0" dirty="0" err="1"/>
              <a:t>Maupasa</a:t>
            </a:r>
            <a:r>
              <a:rPr lang="hr-HR" b="1" baseline="0" dirty="0"/>
              <a:t>, Sveti zbor za širenje vjere (Propaganda de bona </a:t>
            </a:r>
            <a:r>
              <a:rPr lang="hr-HR" b="1" baseline="0" dirty="0" err="1"/>
              <a:t>fide</a:t>
            </a:r>
            <a:r>
              <a:rPr lang="hr-HR" b="1" baseline="0" dirty="0"/>
              <a:t>) 1878 . povjerava </a:t>
            </a:r>
            <a:r>
              <a:rPr lang="hr-HR" b="1" baseline="0" dirty="0" err="1"/>
              <a:t>svetojeronimskim</a:t>
            </a:r>
            <a:r>
              <a:rPr lang="hr-HR" b="1" baseline="0" dirty="0"/>
              <a:t> kanonicima </a:t>
            </a:r>
            <a:r>
              <a:rPr lang="hr-HR" b="1" baseline="0" dirty="0" err="1"/>
              <a:t>kračaninu</a:t>
            </a:r>
            <a:r>
              <a:rPr lang="hr-HR" b="1" baseline="0" dirty="0"/>
              <a:t> dr. Ivanu Crnčiću i Dragutinu Antunu </a:t>
            </a:r>
            <a:r>
              <a:rPr lang="hr-HR" b="1" baseline="0" dirty="0" err="1"/>
              <a:t>Parčiću</a:t>
            </a:r>
            <a:r>
              <a:rPr lang="hr-HR" b="1" baseline="0" dirty="0"/>
              <a:t> pripremu i sve što je potrebno za tisak  glagoljskom Misala i hrvatskoga rituala.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1" baseline="0" dirty="0"/>
              <a:t>1878. Dolazi </a:t>
            </a:r>
            <a:r>
              <a:rPr lang="hr-HR" b="1" baseline="0" dirty="0" err="1"/>
              <a:t>slavenima</a:t>
            </a:r>
            <a:r>
              <a:rPr lang="hr-HR" b="1" baseline="0" dirty="0"/>
              <a:t> sklon papa Leon XIII donosi 1880. znamenitu encikliku „Grande </a:t>
            </a:r>
            <a:r>
              <a:rPr lang="hr-HR" b="1" baseline="0" dirty="0" err="1"/>
              <a:t>munus</a:t>
            </a:r>
            <a:r>
              <a:rPr lang="hr-HR" b="1" baseline="0" dirty="0"/>
              <a:t>” kojom se protegnulo štovanje  sv. Braće na cijelu Crkvu,  a staroslavensko bogoslužje  hvali i odobrava. Enciklika Grande </a:t>
            </a:r>
            <a:r>
              <a:rPr lang="hr-HR" b="1" baseline="0" dirty="0" err="1"/>
              <a:t>Munus</a:t>
            </a:r>
            <a:r>
              <a:rPr lang="hr-HR" b="1" baseline="0" dirty="0"/>
              <a:t>  kojoj je kumovao biskup Strossmayer potvrđuje uporabu staroslavenskog jezika u bogoslužju.</a:t>
            </a:r>
          </a:p>
          <a:p>
            <a:endParaRPr lang="hr-HR" baseline="0" dirty="0"/>
          </a:p>
          <a:p>
            <a:endParaRPr lang="hr-HR" baseline="0"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44</a:t>
            </a:fld>
            <a:endParaRPr lang="hr-HR"/>
          </a:p>
        </p:txBody>
      </p:sp>
    </p:spTree>
    <p:extLst>
      <p:ext uri="{BB962C8B-B14F-4D97-AF65-F5344CB8AC3E}">
        <p14:creationId xmlns:p14="http://schemas.microsoft.com/office/powerpoint/2010/main" val="2803521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b="1" dirty="0"/>
              <a:t>Jačanje pak  procesa nacionalnih integracija kod slavenskih naroda Monarhije, pojava novih slavenskih država na zemljovidu Europe nakon Berlinskog kongresa 1878., sve snažniji utjecaj Rusije na europska politička zbivanja – sve je to otvaralo pitanje odnosa Svete Stolice prema slavenskim narodim pa Strossmayerove ideje nailaze na odličan prijem kod Leona XIII. – pape koji je nakon svog izbora 1878. izjavio, i to uzeo za geslo svog pontifikata, “želim voditi veliku crkvenu politiku”, misleći pritom ništa manje nego na pomirenje s Anglikanskom i Pravoslavnom crkvom te obnovu papinske vlasti. Tako je došlo do velikog događaja. </a:t>
            </a:r>
          </a:p>
          <a:p>
            <a:endParaRPr lang="hr-HR" b="1" dirty="0"/>
          </a:p>
          <a:p>
            <a:r>
              <a:rPr lang="hr-HR" b="1" dirty="0"/>
              <a:t>U Rimu 30. rujna 1880. papa Leon XIII. objavio je znamenitu encikliku Grande </a:t>
            </a:r>
            <a:r>
              <a:rPr lang="hr-HR" b="1" dirty="0" err="1"/>
              <a:t>Munus</a:t>
            </a:r>
            <a:r>
              <a:rPr lang="hr-HR" b="1" dirty="0"/>
              <a:t> kojom je svetkovina sv. </a:t>
            </a:r>
            <a:r>
              <a:rPr lang="hr-HR" b="1" dirty="0" err="1"/>
              <a:t>Ćirila</a:t>
            </a:r>
            <a:r>
              <a:rPr lang="hr-HR" b="1" dirty="0"/>
              <a:t> i Metoda uvedena u cijelu Katoličku crkvu. U enciklici se opisuje veličajni misionarski rad solunske braće te ukazuje na njihove bliske veze sa Svetom Stolicom kao i na osobitu brigu što su je pape vodile o slavenskim narodima. Leon XIII. ponavlja riječi Ivana VIII. iz poslanice </a:t>
            </a:r>
            <a:r>
              <a:rPr lang="hr-HR" b="1" dirty="0" err="1"/>
              <a:t>Industriae</a:t>
            </a:r>
            <a:r>
              <a:rPr lang="hr-HR" b="1" dirty="0"/>
              <a:t> </a:t>
            </a:r>
            <a:r>
              <a:rPr lang="hr-HR" b="1" dirty="0" err="1"/>
              <a:t>tuae</a:t>
            </a:r>
            <a:r>
              <a:rPr lang="hr-HR" b="1" dirty="0"/>
              <a:t>, upućene moravskom knezu </a:t>
            </a:r>
            <a:r>
              <a:rPr lang="hr-HR" b="1" dirty="0" err="1"/>
              <a:t>Svatopluku</a:t>
            </a:r>
            <a:r>
              <a:rPr lang="hr-HR" b="1" dirty="0"/>
              <a:t> prije točno tisuću godina, kojima se odobrava uporaba staroslavenskog jezika u bogoslužju, a podsjeća i na pismo Benedikta XIV. od 25. kolovoza 1754. kojim su ozakonjuje ravnopravnost staroslavenskog i latinskog jezika u bogoslužju. Na kraju se upućuje poziv pravoslavnim crkvama na sjedinjenje s Katoličkom.</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45</a:t>
            </a:fld>
            <a:endParaRPr lang="hr-HR"/>
          </a:p>
        </p:txBody>
      </p:sp>
    </p:spTree>
    <p:extLst>
      <p:ext uri="{BB962C8B-B14F-4D97-AF65-F5344CB8AC3E}">
        <p14:creationId xmlns:p14="http://schemas.microsoft.com/office/powerpoint/2010/main" val="2180975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77500" lnSpcReduction="20000"/>
          </a:bodyPr>
          <a:lstStyle/>
          <a:p>
            <a:r>
              <a:rPr lang="hr-HR" b="1" dirty="0"/>
              <a:t> Ovaj događaj stvorio je neopisivu radost i nadu </a:t>
            </a:r>
            <a:r>
              <a:rPr lang="hr-HR" b="1" dirty="0" err="1"/>
              <a:t>uskrasavanja</a:t>
            </a:r>
            <a:r>
              <a:rPr lang="hr-HR" b="1" dirty="0"/>
              <a:t>  glagoljice.</a:t>
            </a:r>
            <a:r>
              <a:rPr lang="hr-HR" b="1" baseline="0" dirty="0"/>
              <a:t> O tome svjedoče brojni događaji.</a:t>
            </a:r>
            <a:endParaRPr lang="hr-HR" b="1" dirty="0"/>
          </a:p>
          <a:p>
            <a:r>
              <a:rPr lang="hr-HR" b="1" dirty="0"/>
              <a:t>Probuđeni glagoljaški duh najbolje se očitovao prigodom sveslavenskog hodočašća u Rim od 5. do 10. srpnja 1881. Na čelu s biskupom Strossmayerom </a:t>
            </a:r>
            <a:r>
              <a:rPr lang="hr-HR" b="1" dirty="0" err="1"/>
              <a:t>Parčić</a:t>
            </a:r>
            <a:r>
              <a:rPr lang="hr-HR" b="1" dirty="0"/>
              <a:t> piše pjesme u toj prigodi. Svečanoj proslavi posvećenja žrtvenika sv. Metoda u crkvi sv. Klimenta prisustvovali su, uz Hrvate iz Dalmacije, Banske Hrvatske, Istre te Bosne i Hercegovine još i Česi, Slovenci, Poljaci i Bugari. Duša hodočašća je bio Strossmayer, a dalmatinske hodočasnike su predvodili Frane Bulić i Ivan Danilo.  </a:t>
            </a:r>
          </a:p>
          <a:p>
            <a:r>
              <a:rPr lang="hr-HR" b="1" dirty="0"/>
              <a:t> Međutim prisutne</a:t>
            </a:r>
            <a:r>
              <a:rPr lang="hr-HR" b="1" baseline="0" dirty="0"/>
              <a:t> su i razlike u biskupijama </a:t>
            </a:r>
            <a:endParaRPr lang="hr-HR" b="1" dirty="0"/>
          </a:p>
          <a:p>
            <a:endParaRPr lang="hr-HR" b="1" dirty="0"/>
          </a:p>
          <a:p>
            <a:r>
              <a:rPr lang="hr-HR" b="1" dirty="0"/>
              <a:t>Vrativši se iz Rima, 1882. u Splitu posebni odbor  na čelu sa don Franom Bulićem i Ivanom Danilom</a:t>
            </a:r>
            <a:r>
              <a:rPr lang="hr-HR" b="1" baseline="0" dirty="0"/>
              <a:t> </a:t>
            </a:r>
            <a:r>
              <a:rPr lang="hr-HR" b="1" dirty="0"/>
              <a:t>dolaze na pomisao da u interesu lakšeg učvršćenja i širenja glagoljaštva, glagoljsko pismo – bez stalnog i predanog vježbanja teškog za čitanje – zamijene latiničkim. Oni 1882. objavljuju opširnu spomenicu na talijanskom jeziku u kojoj zagovaraju transliteraciju glagoljskog misala. Spomenicu su poslali biskupskim ordinarijatima po Dalmaciji, raznim rimskim kongregacijama, a jedan su primjerak preko biskupa </a:t>
            </a:r>
            <a:r>
              <a:rPr lang="hr-HR" b="1" dirty="0" err="1"/>
              <a:t>Kalogjere</a:t>
            </a:r>
            <a:r>
              <a:rPr lang="hr-HR" b="1" dirty="0"/>
              <a:t> poslali papi Leonu XIII. Ovoj zamisli je podršku dala većina svećenika splitsko-makarske biskupije, dok su se drugdje javili otpori. </a:t>
            </a:r>
          </a:p>
          <a:p>
            <a:endParaRPr lang="hr-HR" b="1" dirty="0"/>
          </a:p>
          <a:p>
            <a:r>
              <a:rPr lang="hr-HR" b="1" dirty="0"/>
              <a:t>Naime, srednjodalmatinski glagoljaši su vrlo rano s glagoljskog pisma prešli na bosančicu, zapadni oblik ćirilice koji su oni nerijetko nazivali “pismo </a:t>
            </a:r>
            <a:r>
              <a:rPr lang="hr-HR" b="1" dirty="0" err="1"/>
              <a:t>arvacko</a:t>
            </a:r>
            <a:r>
              <a:rPr lang="hr-HR" b="1" dirty="0"/>
              <a:t>”, a u prvoj polovici XIX. st. Bili su prisiljeni u službenom dopisivanju služiti se latinicom. Uz to, latinicom su na hrvatskom jeziku od XVI. st. bili tiskani i svi lekcionari i obrednici kojima su se oni služili kao i sve druge knjige poučnog i pobožnog sadržaja njima namijenjene. </a:t>
            </a:r>
          </a:p>
          <a:p>
            <a:endParaRPr lang="hr-HR" b="1" dirty="0"/>
          </a:p>
          <a:p>
            <a:r>
              <a:rPr lang="hr-HR" b="1" dirty="0"/>
              <a:t>Najoštrije je istupio Dragutin </a:t>
            </a:r>
            <a:r>
              <a:rPr lang="hr-HR" b="1" dirty="0" err="1"/>
              <a:t>Parčić</a:t>
            </a:r>
            <a:r>
              <a:rPr lang="hr-HR" b="1" dirty="0"/>
              <a:t>, kanonik kaptola Sv. Jeronima u Rimu. </a:t>
            </a:r>
            <a:r>
              <a:rPr lang="hr-HR" b="1" dirty="0" err="1"/>
              <a:t>Parčić</a:t>
            </a:r>
            <a:r>
              <a:rPr lang="hr-HR" b="1" dirty="0"/>
              <a:t> je za „našu starinu- našu svetinju” uz njega se protive transkripciji Stjepan Ivančić Ivan </a:t>
            </a:r>
            <a:r>
              <a:rPr lang="hr-HR" b="1" dirty="0" err="1"/>
              <a:t>Milčetić</a:t>
            </a:r>
            <a:r>
              <a:rPr lang="hr-HR" b="1" dirty="0"/>
              <a:t>  Vatroslav Jagić. </a:t>
            </a:r>
          </a:p>
          <a:p>
            <a:r>
              <a:rPr lang="hr-HR" b="1" dirty="0" err="1"/>
              <a:t>Parčić</a:t>
            </a:r>
            <a:r>
              <a:rPr lang="hr-HR" b="1" dirty="0"/>
              <a:t> 1882. naporno radi i po riječima </a:t>
            </a:r>
            <a:r>
              <a:rPr lang="hr-HR" b="1" dirty="0" err="1"/>
              <a:t>Parčića</a:t>
            </a:r>
            <a:r>
              <a:rPr lang="hr-HR" b="1" dirty="0"/>
              <a:t>  Misal je „mal da ne gotov u rukopisu”</a:t>
            </a:r>
          </a:p>
          <a:p>
            <a:endParaRPr lang="hr-HR" b="1" dirty="0"/>
          </a:p>
          <a:p>
            <a:r>
              <a:rPr lang="hr-HR" b="1" dirty="0" err="1"/>
              <a:t>Parčić</a:t>
            </a:r>
            <a:r>
              <a:rPr lang="hr-HR" b="1" dirty="0"/>
              <a:t> je tada u Rimu radio na novom izdanju glagoljskog misala u kojem je, na temelju kanonskih staroslavenskih spomenika, originalnih </a:t>
            </a:r>
            <a:r>
              <a:rPr lang="hr-HR" b="1" dirty="0" err="1"/>
              <a:t>hrvatskoglagoljskih</a:t>
            </a:r>
            <a:r>
              <a:rPr lang="hr-HR" b="1" dirty="0"/>
              <a:t> rukopisnih tekstova i prvotiska Misala iz 1483., dosljedno provodio povrat izvornog hrvatskog crkvenoslavenskog jezika. On je smatrao da nema valjanog razloga za napuštanje glagoljice, dapače, za opstanak glagoljaštva najbolje je ostati pri staroj, stoljećima neprekidanoj i neprijepornoj uporabi glagoljice, pogotovo stoga bio u pravu, jer je boraveći u Rimu sigurno bio u prilici upoznati neprijateljski stav </a:t>
            </a:r>
            <a:r>
              <a:rPr lang="hr-HR" b="1" dirty="0" err="1"/>
              <a:t>AustroUgarske</a:t>
            </a:r>
            <a:r>
              <a:rPr lang="hr-HR" b="1" dirty="0"/>
              <a:t> prema pokretu obnove glagoljaštva. </a:t>
            </a:r>
          </a:p>
          <a:p>
            <a:endParaRPr lang="hr-HR" b="1" dirty="0"/>
          </a:p>
          <a:p>
            <a:endParaRPr lang="hr-HR" b="1"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46</a:t>
            </a:fld>
            <a:endParaRPr lang="hr-HR"/>
          </a:p>
        </p:txBody>
      </p:sp>
    </p:spTree>
    <p:extLst>
      <p:ext uri="{BB962C8B-B14F-4D97-AF65-F5344CB8AC3E}">
        <p14:creationId xmlns:p14="http://schemas.microsoft.com/office/powerpoint/2010/main" val="1774193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Koliku je važnost austrougarska diplomacija pridavala pokretu za obnovu glagoljaštva, vidi se i iz pisama ministra vanjskih poslova grofa </a:t>
            </a:r>
            <a:r>
              <a:rPr lang="hr-HR" b="1" dirty="0" err="1"/>
              <a:t>Kalnokyia</a:t>
            </a:r>
            <a:r>
              <a:rPr lang="hr-HR" b="1" dirty="0"/>
              <a:t> (1881.- 1895.) upućenog u Rim početkom sljedeće, 1883. god. U pismu se traži od Svete Stolice da neodgodivo zabrani uvođenje staroslavenske službe Božje</a:t>
            </a:r>
            <a:r>
              <a:rPr lang="hr-H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Nakon ovoga nastupilo je prividno zatišje. Ali je onda, Leon XIII. dopustio glagoljsko bogoslužje malobrojnim katolicima Crne Gore.  Iz toga doba je </a:t>
            </a:r>
            <a:r>
              <a:rPr lang="hr-HR" b="1" dirty="0" err="1"/>
              <a:t>Galimbertijeva</a:t>
            </a:r>
            <a:r>
              <a:rPr lang="hr-HR" b="1" dirty="0"/>
              <a:t> okružnica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1" dirty="0"/>
              <a:t>Naime apostolski nuncij u Beču </a:t>
            </a:r>
            <a:r>
              <a:rPr lang="hr-HR" b="1" dirty="0" err="1"/>
              <a:t>Aloysius</a:t>
            </a:r>
            <a:r>
              <a:rPr lang="hr-HR" b="1" dirty="0"/>
              <a:t> </a:t>
            </a:r>
            <a:r>
              <a:rPr lang="hr-HR" b="1" dirty="0" err="1"/>
              <a:t>Galimberti</a:t>
            </a:r>
            <a:r>
              <a:rPr lang="hr-HR" b="1" dirty="0"/>
              <a:t> u pismu od 12. svibnja 1887., upućenom </a:t>
            </a:r>
            <a:r>
              <a:rPr lang="hr-HR" b="1" dirty="0" err="1"/>
              <a:t>cislajtanskim</a:t>
            </a:r>
            <a:r>
              <a:rPr lang="hr-HR" b="1" dirty="0"/>
              <a:t> biskupima, ističe da je Crnoj Gori samo potvrđeno staro dopuštenje, i to na zajedničko traženje crkvene i državne vlasti, pa se ono ne može proširiti na krajeve koji nisu podložni  kneževini Crnoj Gori. Stoga nalaže biskupima da zabrane narodu da šalje takve molbe u Rim. One se neće moći pozitivno riješiti jer “ne postoje jednaki uvjeti u Crnoj gori i Austro – Ugarskoj Monarhiji”</a:t>
            </a:r>
            <a:r>
              <a:rPr lang="hr-HR" dirty="0"/>
              <a:t>.</a:t>
            </a:r>
            <a:endParaRPr lang="hr-HR" b="1"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47</a:t>
            </a:fld>
            <a:endParaRPr lang="hr-HR"/>
          </a:p>
        </p:txBody>
      </p:sp>
    </p:spTree>
    <p:extLst>
      <p:ext uri="{BB962C8B-B14F-4D97-AF65-F5344CB8AC3E}">
        <p14:creationId xmlns:p14="http://schemas.microsoft.com/office/powerpoint/2010/main" val="2427933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a:t>Za nekoliko tisuća katolika u barskoj nadbiskupiji  1500</a:t>
            </a:r>
            <a:r>
              <a:rPr lang="hr-HR" b="1" baseline="0" dirty="0"/>
              <a:t> Hrvata od sveukupno 5000 katolika. </a:t>
            </a:r>
            <a:r>
              <a:rPr lang="hr-HR" b="1" dirty="0"/>
              <a:t>Propaganda je morala tiskati  liturgijske knjige, ali isključivo ćirilicom, na sreću hrvatskih glagoljaša nezadovoljna konkordatom  ruska diplomacija  to nije dozvolila.  </a:t>
            </a:r>
            <a:r>
              <a:rPr lang="hr-HR" b="1" dirty="0" err="1"/>
              <a:t>Parčić</a:t>
            </a:r>
            <a:r>
              <a:rPr lang="hr-HR" b="1" dirty="0"/>
              <a:t> lijeva nova slova priređuje nova slova matrice, nailazi na podmetanja da lijeva dukate zbog čega je imao velikih problema sa talijanskim vlastima </a:t>
            </a:r>
          </a:p>
          <a:p>
            <a:r>
              <a:rPr lang="hr-HR" b="1" dirty="0"/>
              <a:t>Stižu velike pohvale o izgledu i uređenju od Vatroslava Jagića </a:t>
            </a:r>
          </a:p>
          <a:p>
            <a:r>
              <a:rPr lang="hr-HR" b="1" dirty="0"/>
              <a:t> Izdanje je odmah rasprodano pa se već 1894. tražilo novo tiskanje . Nastaju podmetanja neprijatelja hrvatske glagoljice . Pa je drugo izdanje zaplijenjeno zbog navodnih grešaka i traženo je ispravljanje navodnih krivovjernosti.  </a:t>
            </a:r>
            <a:r>
              <a:rPr lang="hr-HR" b="1" dirty="0" err="1"/>
              <a:t>Parčić</a:t>
            </a:r>
            <a:r>
              <a:rPr lang="hr-HR" b="1" dirty="0"/>
              <a:t> je sve to teško podnio. Treće izdanje  je izašlo tek iza smrti </a:t>
            </a:r>
            <a:r>
              <a:rPr lang="hr-HR" b="1" dirty="0" err="1"/>
              <a:t>Parčića</a:t>
            </a:r>
            <a:r>
              <a:rPr lang="hr-HR" b="1" dirty="0"/>
              <a:t> 1905. godine </a:t>
            </a:r>
          </a:p>
          <a:p>
            <a:endParaRPr lang="hr-HR" b="1" dirty="0"/>
          </a:p>
          <a:p>
            <a:r>
              <a:rPr lang="hr-HR" b="1" dirty="0"/>
              <a:t>Tiskanje glagoljskog Misala bilo je </a:t>
            </a:r>
            <a:r>
              <a:rPr lang="hr-HR" b="1" dirty="0" err="1"/>
              <a:t>Parčićevo</a:t>
            </a:r>
            <a:r>
              <a:rPr lang="hr-HR" b="1" dirty="0"/>
              <a:t> životno djelo plod višegodišnjeg truda  i rada  vremena znanja  ustrajnosti samozataje  a i vlastitog novca. Međutim on je  sve to radio iz ljubavi prema svetoj hrvatskoj stvari glagoljici, kako bi je spasio  od očite propasti zbog nedostatka knjiga. </a:t>
            </a:r>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48</a:t>
            </a:fld>
            <a:endParaRPr lang="hr-HR"/>
          </a:p>
        </p:txBody>
      </p:sp>
    </p:spTree>
    <p:extLst>
      <p:ext uri="{BB962C8B-B14F-4D97-AF65-F5344CB8AC3E}">
        <p14:creationId xmlns:p14="http://schemas.microsoft.com/office/powerpoint/2010/main" val="967341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b="1" kern="1200" dirty="0">
                <a:solidFill>
                  <a:schemeClr val="tx1"/>
                </a:solidFill>
                <a:latin typeface="+mn-lt"/>
                <a:ea typeface="+mn-ea"/>
                <a:cs typeface="+mn-cs"/>
              </a:rPr>
              <a:t>Bez obzira na prilike oko neizvjesnosti obnove glagoljaštva pa time i  neizvjesne sudbine tiskanja glagoljskih knjiga  i Misala   koje su mu povjere </a:t>
            </a:r>
            <a:r>
              <a:rPr lang="it-IT" sz="1200" b="1" kern="1200" dirty="0" err="1">
                <a:solidFill>
                  <a:schemeClr val="tx1"/>
                </a:solidFill>
                <a:latin typeface="+mn-lt"/>
                <a:ea typeface="+mn-ea"/>
                <a:cs typeface="+mn-cs"/>
              </a:rPr>
              <a:t>Parčiću</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boravak</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Rimu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omogući</a:t>
            </a:r>
            <a:r>
              <a:rPr lang="hr-HR" sz="1200" b="1" kern="1200" dirty="0">
                <a:solidFill>
                  <a:schemeClr val="tx1"/>
                </a:solidFill>
                <a:latin typeface="+mn-lt"/>
                <a:ea typeface="+mn-ea"/>
                <a:cs typeface="+mn-cs"/>
              </a:rPr>
              <a:t>l</a:t>
            </a:r>
            <a:r>
              <a:rPr lang="it-IT" sz="1200" b="1" kern="1200" dirty="0">
                <a:solidFill>
                  <a:schemeClr val="tx1"/>
                </a:solidFill>
                <a:latin typeface="+mn-lt"/>
                <a:ea typeface="+mn-ea"/>
                <a:cs typeface="+mn-cs"/>
              </a:rPr>
              <a:t>o </a:t>
            </a:r>
            <a:r>
              <a:rPr lang="it-IT" sz="1200" b="1" kern="1200" dirty="0" err="1">
                <a:solidFill>
                  <a:schemeClr val="tx1"/>
                </a:solidFill>
                <a:latin typeface="+mn-lt"/>
                <a:ea typeface="+mn-ea"/>
                <a:cs typeface="+mn-cs"/>
              </a:rPr>
              <a:t>ispunjavanje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znanstvenih</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drugih</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zamisli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Život</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je</a:t>
            </a:r>
            <a:r>
              <a:rPr lang="it-IT" sz="1200" b="1" kern="1200" dirty="0">
                <a:solidFill>
                  <a:schemeClr val="tx1"/>
                </a:solidFill>
                <a:latin typeface="+mn-lt"/>
                <a:ea typeface="+mn-ea"/>
                <a:cs typeface="+mn-cs"/>
              </a:rPr>
              <a:t> bio </a:t>
            </a:r>
            <a:r>
              <a:rPr lang="it-IT" sz="1200" b="1" kern="1200" dirty="0" err="1">
                <a:solidFill>
                  <a:schemeClr val="tx1"/>
                </a:solidFill>
                <a:latin typeface="+mn-lt"/>
                <a:ea typeface="+mn-ea"/>
                <a:cs typeface="+mn-cs"/>
              </a:rPr>
              <a:t>obilježen</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ustrajnim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neprekinutim</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napornim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radom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pripremanju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Misala</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rječnika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Živio</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samo</a:t>
            </a:r>
            <a:r>
              <a:rPr lang="it-IT" sz="1200" b="1" kern="1200" dirty="0">
                <a:solidFill>
                  <a:schemeClr val="tx1"/>
                </a:solidFill>
                <a:latin typeface="+mn-lt"/>
                <a:ea typeface="+mn-ea"/>
                <a:cs typeface="+mn-cs"/>
              </a:rPr>
              <a:t> za </a:t>
            </a:r>
            <a:r>
              <a:rPr lang="it-IT" sz="1200" b="1" kern="1200" dirty="0" err="1">
                <a:solidFill>
                  <a:schemeClr val="tx1"/>
                </a:solidFill>
                <a:latin typeface="+mn-lt"/>
                <a:ea typeface="+mn-ea"/>
                <a:cs typeface="+mn-cs"/>
              </a:rPr>
              <a:t>svoj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posao</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nije</a:t>
            </a:r>
            <a:r>
              <a:rPr lang="it-IT" sz="1200" b="1" kern="1200" dirty="0">
                <a:solidFill>
                  <a:schemeClr val="tx1"/>
                </a:solidFill>
                <a:latin typeface="+mn-lt"/>
                <a:ea typeface="+mn-ea"/>
                <a:cs typeface="+mn-cs"/>
              </a:rPr>
              <a:t> se </a:t>
            </a:r>
            <a:r>
              <a:rPr lang="it-IT" sz="1200" b="1" kern="1200" dirty="0" err="1">
                <a:solidFill>
                  <a:schemeClr val="tx1"/>
                </a:solidFill>
                <a:latin typeface="+mn-lt"/>
                <a:ea typeface="+mn-ea"/>
                <a:cs typeface="+mn-cs"/>
              </a:rPr>
              <a:t>time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htio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nikome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nametati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Nažalost</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tamo</a:t>
            </a:r>
            <a:r>
              <a:rPr lang="it-IT" sz="1200" b="1" kern="1200" dirty="0">
                <a:solidFill>
                  <a:schemeClr val="tx1"/>
                </a:solidFill>
                <a:latin typeface="+mn-lt"/>
                <a:ea typeface="+mn-ea"/>
                <a:cs typeface="+mn-cs"/>
              </a:rPr>
              <a:t> se </a:t>
            </a:r>
            <a:r>
              <a:rPr lang="it-IT" sz="1200" b="1" kern="1200" dirty="0" err="1">
                <a:solidFill>
                  <a:schemeClr val="tx1"/>
                </a:solidFill>
                <a:latin typeface="+mn-lt"/>
                <a:ea typeface="+mn-ea"/>
                <a:cs typeface="+mn-cs"/>
              </a:rPr>
              <a:t>susretao</a:t>
            </a:r>
            <a:r>
              <a:rPr lang="it-IT" sz="1200" b="1" kern="1200" dirty="0">
                <a:solidFill>
                  <a:schemeClr val="tx1"/>
                </a:solidFill>
                <a:latin typeface="+mn-lt"/>
                <a:ea typeface="+mn-ea"/>
                <a:cs typeface="+mn-cs"/>
              </a:rPr>
              <a:t> s </a:t>
            </a:r>
            <a:r>
              <a:rPr lang="it-IT" sz="1200" b="1" kern="1200" dirty="0" err="1">
                <a:solidFill>
                  <a:schemeClr val="tx1"/>
                </a:solidFill>
                <a:latin typeface="+mn-lt"/>
                <a:ea typeface="+mn-ea"/>
                <a:cs typeface="+mn-cs"/>
              </a:rPr>
              <a:t>nepravdama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osobnoj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razini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Već</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dolasku</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Rim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nije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mu</a:t>
            </a:r>
            <a:r>
              <a:rPr lang="it-IT" sz="1200" b="1" kern="1200" dirty="0">
                <a:solidFill>
                  <a:schemeClr val="tx1"/>
                </a:solidFill>
                <a:latin typeface="+mn-lt"/>
                <a:ea typeface="+mn-ea"/>
                <a:cs typeface="+mn-cs"/>
              </a:rPr>
              <a:t> bio </a:t>
            </a:r>
            <a:r>
              <a:rPr lang="it-IT" sz="1200" b="1" kern="1200" dirty="0" err="1">
                <a:solidFill>
                  <a:schemeClr val="tx1"/>
                </a:solidFill>
                <a:latin typeface="+mn-lt"/>
                <a:ea typeface="+mn-ea"/>
                <a:cs typeface="+mn-cs"/>
              </a:rPr>
              <a:t>omogućen</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pristup</a:t>
            </a:r>
            <a:r>
              <a:rPr lang="it-IT" sz="1200" b="1" kern="1200" dirty="0">
                <a:solidFill>
                  <a:schemeClr val="tx1"/>
                </a:solidFill>
                <a:latin typeface="+mn-lt"/>
                <a:ea typeface="+mn-ea"/>
                <a:cs typeface="+mn-cs"/>
              </a:rPr>
              <a:t> građi </a:t>
            </a:r>
            <a:r>
              <a:rPr lang="it-IT" sz="1200" b="1" kern="1200" dirty="0" err="1">
                <a:solidFill>
                  <a:schemeClr val="tx1"/>
                </a:solidFill>
                <a:latin typeface="+mn-lt"/>
                <a:ea typeface="+mn-ea"/>
                <a:cs typeface="+mn-cs"/>
              </a:rPr>
              <a:t>koju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tražio</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Vatikanskoj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knjižnici</a:t>
            </a:r>
            <a:r>
              <a:rPr lang="it-IT" sz="1200" b="1" kern="1200" dirty="0">
                <a:solidFill>
                  <a:schemeClr val="tx1"/>
                </a:solidFill>
                <a:latin typeface="+mn-lt"/>
                <a:ea typeface="+mn-ea"/>
                <a:cs typeface="+mn-cs"/>
              </a:rPr>
              <a:t>.</a:t>
            </a:r>
            <a:endParaRPr lang="hr-HR"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b="1" kern="1200" dirty="0" err="1">
                <a:solidFill>
                  <a:schemeClr val="tx1"/>
                </a:solidFill>
                <a:latin typeface="+mn-lt"/>
                <a:ea typeface="+mn-ea"/>
                <a:cs typeface="+mn-cs"/>
              </a:rPr>
              <a:t>Samo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godinu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dana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otkako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je</a:t>
            </a:r>
            <a:r>
              <a:rPr lang="it-IT" sz="1200" b="1" kern="1200" dirty="0">
                <a:solidFill>
                  <a:schemeClr val="tx1"/>
                </a:solidFill>
                <a:latin typeface="+mn-lt"/>
                <a:ea typeface="+mn-ea"/>
                <a:cs typeface="+mn-cs"/>
              </a:rPr>
              <a:t> bio </a:t>
            </a:r>
            <a:r>
              <a:rPr lang="it-IT" sz="1200" b="1" kern="1200" dirty="0" err="1">
                <a:solidFill>
                  <a:schemeClr val="tx1"/>
                </a:solidFill>
                <a:latin typeface="+mn-lt"/>
                <a:ea typeface="+mn-ea"/>
                <a:cs typeface="+mn-cs"/>
              </a:rPr>
              <a:t>imenovan</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svetojeronimskim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kanonikom</a:t>
            </a:r>
            <a:r>
              <a:rPr lang="it-IT" sz="1200" b="1" kern="1200" dirty="0">
                <a:solidFill>
                  <a:schemeClr val="tx1"/>
                </a:solidFill>
                <a:latin typeface="+mn-lt"/>
                <a:ea typeface="+mn-ea"/>
                <a:cs typeface="+mn-cs"/>
              </a:rPr>
              <a:t>, do </a:t>
            </a:r>
            <a:r>
              <a:rPr lang="it-IT" sz="1200" b="1" kern="1200" dirty="0" err="1">
                <a:solidFill>
                  <a:schemeClr val="tx1"/>
                </a:solidFill>
                <a:latin typeface="+mn-lt"/>
                <a:ea typeface="+mn-ea"/>
                <a:cs typeface="+mn-cs"/>
              </a:rPr>
              <a:t>biskupa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Strossmayera</a:t>
            </a:r>
            <a:r>
              <a:rPr lang="it-IT" sz="1200" b="1" kern="1200" dirty="0">
                <a:solidFill>
                  <a:schemeClr val="tx1"/>
                </a:solidFill>
                <a:latin typeface="+mn-lt"/>
                <a:ea typeface="+mn-ea"/>
                <a:cs typeface="+mn-cs"/>
              </a:rPr>
              <a:t> su došle </a:t>
            </a:r>
            <a:r>
              <a:rPr lang="it-IT" sz="1200" b="1" kern="1200" dirty="0" err="1">
                <a:solidFill>
                  <a:schemeClr val="tx1"/>
                </a:solidFill>
                <a:latin typeface="+mn-lt"/>
                <a:ea typeface="+mn-ea"/>
                <a:cs typeface="+mn-cs"/>
              </a:rPr>
              <a:t>pritužbe</a:t>
            </a:r>
            <a:r>
              <a:rPr lang="it-IT" sz="1200" b="1" kern="1200" dirty="0">
                <a:solidFill>
                  <a:schemeClr val="tx1"/>
                </a:solidFill>
                <a:latin typeface="+mn-lt"/>
                <a:ea typeface="+mn-ea"/>
                <a:cs typeface="+mn-cs"/>
              </a:rPr>
              <a:t> od strane </a:t>
            </a:r>
            <a:r>
              <a:rPr lang="it-IT" sz="1200" b="1" kern="1200" dirty="0" err="1">
                <a:solidFill>
                  <a:schemeClr val="tx1"/>
                </a:solidFill>
                <a:latin typeface="+mn-lt"/>
                <a:ea typeface="+mn-ea"/>
                <a:cs typeface="+mn-cs"/>
              </a:rPr>
              <a:t>tamošnjih</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kanonika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Frischa</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Voršaka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koji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nisu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trpjeli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ravnatelja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Crnčića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niti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Parčića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dojavu</a:t>
            </a:r>
            <a:r>
              <a:rPr lang="it-IT" sz="1200" b="1" kern="1200" dirty="0">
                <a:solidFill>
                  <a:schemeClr val="tx1"/>
                </a:solidFill>
                <a:latin typeface="+mn-lt"/>
                <a:ea typeface="+mn-ea"/>
                <a:cs typeface="+mn-cs"/>
              </a:rPr>
              <a:t> da </a:t>
            </a:r>
            <a:r>
              <a:rPr lang="it-IT" sz="1200" b="1" kern="1200" dirty="0" err="1">
                <a:solidFill>
                  <a:schemeClr val="tx1"/>
                </a:solidFill>
                <a:latin typeface="+mn-lt"/>
                <a:ea typeface="+mn-ea"/>
                <a:cs typeface="+mn-cs"/>
              </a:rPr>
              <a:t>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Parčić</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neradnik</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čak</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je</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sam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biskup</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Strossmayer</a:t>
            </a:r>
            <a:r>
              <a:rPr lang="it-IT" sz="1200" b="1" kern="1200" dirty="0">
                <a:solidFill>
                  <a:schemeClr val="tx1"/>
                </a:solidFill>
                <a:latin typeface="+mn-lt"/>
                <a:ea typeface="+mn-ea"/>
                <a:cs typeface="+mn-cs"/>
              </a:rPr>
              <a:t> bio teško </a:t>
            </a:r>
            <a:r>
              <a:rPr lang="it-IT" sz="1200" b="1" kern="1200" dirty="0" err="1">
                <a:solidFill>
                  <a:schemeClr val="tx1"/>
                </a:solidFill>
                <a:latin typeface="+mn-lt"/>
                <a:ea typeface="+mn-ea"/>
                <a:cs typeface="+mn-cs"/>
              </a:rPr>
              <a:t>zaveden</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Parčić</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nimalo</a:t>
            </a:r>
            <a:r>
              <a:rPr lang="it-IT" sz="1200" b="1" kern="1200" dirty="0">
                <a:solidFill>
                  <a:schemeClr val="tx1"/>
                </a:solidFill>
                <a:latin typeface="+mn-lt"/>
                <a:ea typeface="+mn-ea"/>
                <a:cs typeface="+mn-cs"/>
              </a:rPr>
              <a:t> ne </a:t>
            </a:r>
            <a:r>
              <a:rPr lang="it-IT" sz="1200" b="1" kern="1200" dirty="0" err="1">
                <a:solidFill>
                  <a:schemeClr val="tx1"/>
                </a:solidFill>
                <a:latin typeface="+mn-lt"/>
                <a:ea typeface="+mn-ea"/>
                <a:cs typeface="+mn-cs"/>
              </a:rPr>
              <a:t>zadovoljava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Škrtanac</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veliki</a:t>
            </a:r>
            <a:r>
              <a:rPr lang="it-IT" sz="1200" b="1" kern="1200" dirty="0">
                <a:solidFill>
                  <a:schemeClr val="tx1"/>
                </a:solidFill>
                <a:latin typeface="+mn-lt"/>
                <a:ea typeface="+mn-ea"/>
                <a:cs typeface="+mn-cs"/>
              </a:rPr>
              <a:t>, a radiša </a:t>
            </a:r>
            <a:r>
              <a:rPr lang="it-IT" sz="1200" b="1" kern="1200" dirty="0" err="1">
                <a:solidFill>
                  <a:schemeClr val="tx1"/>
                </a:solidFill>
                <a:latin typeface="+mn-lt"/>
                <a:ea typeface="+mn-ea"/>
                <a:cs typeface="+mn-cs"/>
              </a:rPr>
              <a:t>nikaki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Jako</a:t>
            </a:r>
            <a:r>
              <a:rPr lang="it-IT" sz="1200" b="1" kern="1200" dirty="0">
                <a:solidFill>
                  <a:schemeClr val="tx1"/>
                </a:solidFill>
                <a:latin typeface="+mn-lt"/>
                <a:ea typeface="+mn-ea"/>
                <a:cs typeface="+mn-cs"/>
              </a:rPr>
              <a:t> se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njega</a:t>
            </a:r>
            <a:r>
              <a:rPr lang="it-IT" sz="1200" b="1" kern="1200" dirty="0">
                <a:solidFill>
                  <a:schemeClr val="tx1"/>
                </a:solidFill>
                <a:latin typeface="+mn-lt"/>
                <a:ea typeface="+mn-ea"/>
                <a:cs typeface="+mn-cs"/>
              </a:rPr>
              <a:t> tuže.'' </a:t>
            </a:r>
            <a:r>
              <a:rPr lang="it-IT" sz="1200" b="1" kern="1200" dirty="0" err="1">
                <a:solidFill>
                  <a:schemeClr val="tx1"/>
                </a:solidFill>
                <a:latin typeface="+mn-lt"/>
                <a:ea typeface="+mn-ea"/>
                <a:cs typeface="+mn-cs"/>
              </a:rPr>
              <a:t>Ništa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nije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moglo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biti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dalje</a:t>
            </a:r>
            <a:r>
              <a:rPr lang="it-IT" sz="1200" b="1" kern="1200" dirty="0">
                <a:solidFill>
                  <a:schemeClr val="tx1"/>
                </a:solidFill>
                <a:latin typeface="+mn-lt"/>
                <a:ea typeface="+mn-ea"/>
                <a:cs typeface="+mn-cs"/>
              </a:rPr>
              <a:t> od </a:t>
            </a:r>
            <a:r>
              <a:rPr lang="it-IT" sz="1200" b="1" kern="1200" dirty="0" err="1">
                <a:solidFill>
                  <a:schemeClr val="tx1"/>
                </a:solidFill>
                <a:latin typeface="+mn-lt"/>
                <a:ea typeface="+mn-ea"/>
                <a:cs typeface="+mn-cs"/>
              </a:rPr>
              <a:t>istine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kad</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riječ</a:t>
            </a:r>
            <a:r>
              <a:rPr lang="it-IT" sz="1200" b="1" kern="1200" dirty="0">
                <a:solidFill>
                  <a:schemeClr val="tx1"/>
                </a:solidFill>
                <a:latin typeface="+mn-lt"/>
                <a:ea typeface="+mn-ea"/>
                <a:cs typeface="+mn-cs"/>
              </a:rPr>
              <a:t> o </a:t>
            </a:r>
            <a:r>
              <a:rPr lang="it-IT" sz="1200" b="1" kern="1200" dirty="0" err="1">
                <a:solidFill>
                  <a:schemeClr val="tx1"/>
                </a:solidFill>
                <a:latin typeface="+mn-lt"/>
                <a:ea typeface="+mn-ea"/>
                <a:cs typeface="+mn-cs"/>
              </a:rPr>
              <a:t>Parčiću</a:t>
            </a:r>
            <a:r>
              <a:rPr lang="it-IT" sz="1200" b="1" kern="1200" dirty="0">
                <a:solidFill>
                  <a:schemeClr val="tx1"/>
                </a:solidFill>
                <a:latin typeface="+mn-lt"/>
                <a:ea typeface="+mn-ea"/>
                <a:cs typeface="+mn-cs"/>
              </a:rPr>
              <a:t>. Na </a:t>
            </a:r>
            <a:r>
              <a:rPr lang="it-IT" sz="1200" b="1" kern="1200" dirty="0" err="1">
                <a:solidFill>
                  <a:schemeClr val="tx1"/>
                </a:solidFill>
                <a:latin typeface="+mn-lt"/>
                <a:ea typeface="+mn-ea"/>
                <a:cs typeface="+mn-cs"/>
              </a:rPr>
              <a:t>sreću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daljnji</a:t>
            </a:r>
            <a:r>
              <a:rPr lang="it-IT" sz="1200" b="1" kern="1200" dirty="0">
                <a:solidFill>
                  <a:schemeClr val="tx1"/>
                </a:solidFill>
                <a:latin typeface="+mn-lt"/>
                <a:ea typeface="+mn-ea"/>
                <a:cs typeface="+mn-cs"/>
              </a:rPr>
              <a:t> su </a:t>
            </a:r>
            <a:r>
              <a:rPr lang="it-IT" sz="1200" b="1" kern="1200" dirty="0" err="1">
                <a:solidFill>
                  <a:schemeClr val="tx1"/>
                </a:solidFill>
                <a:latin typeface="+mn-lt"/>
                <a:ea typeface="+mn-ea"/>
                <a:cs typeface="+mn-cs"/>
              </a:rPr>
              <a:t>događaji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kao</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korespondencija</a:t>
            </a:r>
            <a:r>
              <a:rPr lang="it-IT" sz="1200" b="1" kern="1200" dirty="0">
                <a:solidFill>
                  <a:schemeClr val="tx1"/>
                </a:solidFill>
                <a:latin typeface="+mn-lt"/>
                <a:ea typeface="+mn-ea"/>
                <a:cs typeface="+mn-cs"/>
              </a:rPr>
              <a:t> sa </a:t>
            </a:r>
            <a:r>
              <a:rPr lang="it-IT" sz="1200" b="1" kern="1200" dirty="0" err="1">
                <a:solidFill>
                  <a:schemeClr val="tx1"/>
                </a:solidFill>
                <a:latin typeface="+mn-lt"/>
                <a:ea typeface="+mn-ea"/>
                <a:cs typeface="+mn-cs"/>
              </a:rPr>
              <a:t>Strossmayerom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pokazali</a:t>
            </a:r>
            <a:r>
              <a:rPr lang="it-IT" sz="1200" b="1" kern="1200" dirty="0">
                <a:solidFill>
                  <a:schemeClr val="tx1"/>
                </a:solidFill>
                <a:latin typeface="+mn-lt"/>
                <a:ea typeface="+mn-ea"/>
                <a:cs typeface="+mn-cs"/>
              </a:rPr>
              <a:t> da su on i </a:t>
            </a:r>
            <a:r>
              <a:rPr lang="it-IT" sz="1200" b="1" kern="1200" dirty="0" err="1">
                <a:solidFill>
                  <a:schemeClr val="tx1"/>
                </a:solidFill>
                <a:latin typeface="+mn-lt"/>
                <a:ea typeface="+mn-ea"/>
                <a:cs typeface="+mn-cs"/>
              </a:rPr>
              <a:t>Parčić</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nakon</a:t>
            </a:r>
            <a:r>
              <a:rPr lang="it-IT" sz="1200" b="1" kern="1200" dirty="0">
                <a:solidFill>
                  <a:schemeClr val="tx1"/>
                </a:solidFill>
                <a:latin typeface="+mn-lt"/>
                <a:ea typeface="+mn-ea"/>
                <a:cs typeface="+mn-cs"/>
              </a:rPr>
              <a:t> toga </a:t>
            </a:r>
            <a:r>
              <a:rPr lang="it-IT" sz="1200" b="1" kern="1200" dirty="0" err="1">
                <a:solidFill>
                  <a:schemeClr val="tx1"/>
                </a:solidFill>
                <a:latin typeface="+mn-lt"/>
                <a:ea typeface="+mn-ea"/>
                <a:cs typeface="+mn-cs"/>
              </a:rPr>
              <a:t>imali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kvalitetan</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odnos</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pun</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razumijevanja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povjerenja</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međusobnog</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uvažavanja</a:t>
            </a:r>
            <a:r>
              <a:rPr lang="it-IT" sz="1200" b="1" kern="1200" dirty="0">
                <a:solidFill>
                  <a:schemeClr val="tx1"/>
                </a:solidFill>
                <a:latin typeface="+mn-lt"/>
                <a:ea typeface="+mn-ea"/>
                <a:cs typeface="+mn-cs"/>
              </a:rPr>
              <a:t>.</a:t>
            </a:r>
            <a:endParaRPr lang="hr-HR"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hr-HR"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b="1" kern="1200" dirty="0">
                <a:solidFill>
                  <a:schemeClr val="tx1"/>
                </a:solidFill>
                <a:latin typeface="+mn-lt"/>
                <a:ea typeface="+mn-ea"/>
                <a:cs typeface="+mn-cs"/>
              </a:rPr>
              <a:t>Ovo je bilo potrebno kazati  kako bi shvatili s kojim se sve problemima  i neizvjesnošću suočavao </a:t>
            </a:r>
            <a:r>
              <a:rPr lang="hr-HR" sz="1200" b="1" kern="1200" dirty="0" err="1">
                <a:solidFill>
                  <a:schemeClr val="tx1"/>
                </a:solidFill>
                <a:latin typeface="+mn-lt"/>
                <a:ea typeface="+mn-ea"/>
                <a:cs typeface="+mn-cs"/>
              </a:rPr>
              <a:t>Parčić</a:t>
            </a:r>
            <a:r>
              <a:rPr lang="hr-HR" sz="1200" b="1" kern="1200" dirty="0">
                <a:solidFill>
                  <a:schemeClr val="tx1"/>
                </a:solidFill>
                <a:latin typeface="+mn-lt"/>
                <a:ea typeface="+mn-ea"/>
                <a:cs typeface="+mn-cs"/>
              </a:rPr>
              <a:t> u ono doba zbog jednog plemenitog cilja očuvanja prvoga našeg pisma. </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200" b="1"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b="1" kern="1200" baseline="0" dirty="0">
                <a:solidFill>
                  <a:schemeClr val="tx1"/>
                </a:solidFill>
                <a:latin typeface="+mn-lt"/>
                <a:ea typeface="+mn-ea"/>
                <a:cs typeface="+mn-cs"/>
              </a:rPr>
              <a:t>Nakon niza godina mukotrpnog rada  praćenog mnogostrukim protivljenjima  i osporavanjima  Misal je ugledao svjetlost dana 2. veljače 1893. Nakon </a:t>
            </a:r>
            <a:r>
              <a:rPr lang="hr-HR" sz="1200" b="1" kern="1200" baseline="0" dirty="0" err="1">
                <a:solidFill>
                  <a:schemeClr val="tx1"/>
                </a:solidFill>
                <a:latin typeface="+mn-lt"/>
                <a:ea typeface="+mn-ea"/>
                <a:cs typeface="+mn-cs"/>
              </a:rPr>
              <a:t>istočnoslaveniziranih</a:t>
            </a:r>
            <a:r>
              <a:rPr lang="hr-HR" sz="1200" b="1" kern="1200" baseline="0" dirty="0">
                <a:solidFill>
                  <a:schemeClr val="tx1"/>
                </a:solidFill>
                <a:latin typeface="+mn-lt"/>
                <a:ea typeface="+mn-ea"/>
                <a:cs typeface="+mn-cs"/>
              </a:rPr>
              <a:t> (</a:t>
            </a:r>
            <a:r>
              <a:rPr lang="hr-HR" sz="1200" b="1" kern="1200" baseline="0" dirty="0" err="1">
                <a:solidFill>
                  <a:schemeClr val="tx1"/>
                </a:solidFill>
                <a:latin typeface="+mn-lt"/>
                <a:ea typeface="+mn-ea"/>
                <a:cs typeface="+mn-cs"/>
              </a:rPr>
              <a:t>rusificiranih</a:t>
            </a:r>
            <a:r>
              <a:rPr lang="hr-HR" sz="1200" b="1" kern="1200" baseline="0" dirty="0">
                <a:solidFill>
                  <a:schemeClr val="tx1"/>
                </a:solidFill>
                <a:latin typeface="+mn-lt"/>
                <a:ea typeface="+mn-ea"/>
                <a:cs typeface="+mn-cs"/>
              </a:rPr>
              <a:t>) izdanja  17. i 18 stoljeća, koja su kod klera i naroda doveli do </a:t>
            </a:r>
            <a:r>
              <a:rPr lang="hr-HR" sz="1200" b="1" kern="1200" baseline="0" dirty="0" err="1">
                <a:solidFill>
                  <a:schemeClr val="tx1"/>
                </a:solidFill>
                <a:latin typeface="+mn-lt"/>
                <a:ea typeface="+mn-ea"/>
                <a:cs typeface="+mn-cs"/>
              </a:rPr>
              <a:t>odioznosti</a:t>
            </a:r>
            <a:r>
              <a:rPr lang="hr-HR" sz="1200" b="1" kern="1200" baseline="0" dirty="0">
                <a:solidFill>
                  <a:schemeClr val="tx1"/>
                </a:solidFill>
                <a:latin typeface="+mn-lt"/>
                <a:ea typeface="+mn-ea"/>
                <a:cs typeface="+mn-cs"/>
              </a:rPr>
              <a:t> prema </a:t>
            </a:r>
            <a:r>
              <a:rPr lang="hr-HR" sz="1200" b="1" kern="1200" baseline="0" dirty="0" err="1">
                <a:solidFill>
                  <a:schemeClr val="tx1"/>
                </a:solidFill>
                <a:latin typeface="+mn-lt"/>
                <a:ea typeface="+mn-ea"/>
                <a:cs typeface="+mn-cs"/>
              </a:rPr>
              <a:t>slaroslavenskom</a:t>
            </a:r>
            <a:r>
              <a:rPr lang="hr-HR" sz="1200" b="1" kern="1200" baseline="0" dirty="0">
                <a:solidFill>
                  <a:schemeClr val="tx1"/>
                </a:solidFill>
                <a:latin typeface="+mn-lt"/>
                <a:ea typeface="+mn-ea"/>
                <a:cs typeface="+mn-cs"/>
              </a:rPr>
              <a:t> i glagoljici, tim je misalom ponovno vraćen čisti crkvenoslavenski jezik u staroslavenskoj redakciji.</a:t>
            </a:r>
          </a:p>
          <a:p>
            <a:pPr marL="0" marR="0" indent="0" algn="l" defTabSz="914400" rtl="0" eaLnBrk="1" fontAlgn="auto" latinLnBrk="0" hangingPunct="1">
              <a:lnSpc>
                <a:spcPct val="100000"/>
              </a:lnSpc>
              <a:spcBef>
                <a:spcPts val="0"/>
              </a:spcBef>
              <a:spcAft>
                <a:spcPts val="0"/>
              </a:spcAft>
              <a:buClrTx/>
              <a:buSzTx/>
              <a:buFontTx/>
              <a:buNone/>
              <a:tabLst/>
              <a:defRPr/>
            </a:pPr>
            <a:r>
              <a:rPr lang="hr-HR" sz="1200" b="1" kern="1200" baseline="0" dirty="0">
                <a:solidFill>
                  <a:schemeClr val="tx1"/>
                </a:solidFill>
                <a:latin typeface="+mn-lt"/>
                <a:ea typeface="+mn-ea"/>
                <a:cs typeface="+mn-cs"/>
              </a:rPr>
              <a:t> Iste je godine </a:t>
            </a:r>
            <a:r>
              <a:rPr lang="hr-HR" sz="1200" b="1" kern="1200" baseline="0" dirty="0" err="1">
                <a:solidFill>
                  <a:schemeClr val="tx1"/>
                </a:solidFill>
                <a:latin typeface="+mn-lt"/>
                <a:ea typeface="+mn-ea"/>
                <a:cs typeface="+mn-cs"/>
              </a:rPr>
              <a:t>Parčić</a:t>
            </a:r>
            <a:r>
              <a:rPr lang="hr-HR" sz="1200" b="1" kern="1200" baseline="0" dirty="0">
                <a:solidFill>
                  <a:schemeClr val="tx1"/>
                </a:solidFill>
                <a:latin typeface="+mn-lt"/>
                <a:ea typeface="+mn-ea"/>
                <a:cs typeface="+mn-cs"/>
              </a:rPr>
              <a:t> objavio i novi prijevod obrednika  Rituale </a:t>
            </a:r>
            <a:r>
              <a:rPr lang="hr-HR" sz="1200" b="1" kern="1200" baseline="0" dirty="0" err="1">
                <a:solidFill>
                  <a:schemeClr val="tx1"/>
                </a:solidFill>
                <a:latin typeface="+mn-lt"/>
                <a:ea typeface="+mn-ea"/>
                <a:cs typeface="+mn-cs"/>
              </a:rPr>
              <a:t>Romanum</a:t>
            </a:r>
            <a:r>
              <a:rPr lang="hr-HR" sz="1200" b="1" kern="1200" baseline="0" dirty="0">
                <a:solidFill>
                  <a:schemeClr val="tx1"/>
                </a:solidFill>
                <a:latin typeface="+mn-lt"/>
                <a:ea typeface="+mn-ea"/>
                <a:cs typeface="+mn-cs"/>
              </a:rPr>
              <a:t>  na hrvatski jezik. Sudbina obrednika  je bila u opasnosti i nakon tiskanja iz istih političkih razloga. Zato je </a:t>
            </a:r>
            <a:r>
              <a:rPr lang="hr-HR" sz="1200" b="1" kern="1200" baseline="0" dirty="0" err="1">
                <a:solidFill>
                  <a:schemeClr val="tx1"/>
                </a:solidFill>
                <a:latin typeface="+mn-lt"/>
                <a:ea typeface="+mn-ea"/>
                <a:cs typeface="+mn-cs"/>
              </a:rPr>
              <a:t>Parčić</a:t>
            </a:r>
            <a:r>
              <a:rPr lang="hr-HR" sz="1200" b="1" kern="1200" baseline="0" dirty="0">
                <a:solidFill>
                  <a:schemeClr val="tx1"/>
                </a:solidFill>
                <a:latin typeface="+mn-lt"/>
                <a:ea typeface="+mn-ea"/>
                <a:cs typeface="+mn-cs"/>
              </a:rPr>
              <a:t>  kako bi spriječio  da Obrednik dođe u ruke  neprijateljima glagoljice  i hrvatskoga jezika  što je bio slučaj  s većim brojem  primjeraka Misala  uz pomoć redovnika trećoredaca  iz Rima pakirao obrednike u vreće i poslao ih u Crnu Goru,  a odande  preko Biskupskog ordinarijata u Kotoru tajnim posrednim putovima u hrvatske biskupije. </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49</a:t>
            </a:fld>
            <a:endParaRPr lang="hr-H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baseline="0" dirty="0"/>
          </a:p>
          <a:p>
            <a:r>
              <a:rPr lang="hr-HR" b="1" baseline="0" dirty="0"/>
              <a:t>Crkva je sagrađena 1507. godine, posvećena je </a:t>
            </a:r>
            <a:r>
              <a:rPr lang="hr-HR" b="1" baseline="0" dirty="0" err="1"/>
              <a:t>Bezgriješnom</a:t>
            </a:r>
            <a:r>
              <a:rPr lang="hr-HR" b="1" baseline="0" dirty="0"/>
              <a:t> začeću Blažene Djevice Marije </a:t>
            </a:r>
            <a:r>
              <a:rPr lang="hr-HR" baseline="0" dirty="0"/>
              <a:t>. </a:t>
            </a:r>
            <a:r>
              <a:rPr lang="hr-HR" b="1" baseline="0" dirty="0"/>
              <a:t>U njoj su i vrijedna djela.  Drži se da srednja slika na velikom oltaru potječe od mletačkog slikara </a:t>
            </a:r>
            <a:r>
              <a:rPr lang="hr-HR" b="1" baseline="0" dirty="0" err="1"/>
              <a:t>Giorgonea</a:t>
            </a:r>
            <a:r>
              <a:rPr lang="hr-HR" b="1" baseline="0" dirty="0"/>
              <a:t>-a,  dok su  sa strana (sv. Franjo i sv. Bonaventura ), kako se misli od  majstora </a:t>
            </a:r>
            <a:r>
              <a:rPr lang="hr-HR" b="1" baseline="0" dirty="0" err="1"/>
              <a:t>Girolama</a:t>
            </a:r>
            <a:r>
              <a:rPr lang="hr-HR" b="1" baseline="0" dirty="0"/>
              <a:t> </a:t>
            </a:r>
            <a:r>
              <a:rPr lang="hr-HR" b="1" baseline="0" dirty="0" err="1"/>
              <a:t>Santacroce</a:t>
            </a:r>
            <a:r>
              <a:rPr lang="hr-HR" b="1" baseline="0" dirty="0"/>
              <a:t>-a.  </a:t>
            </a:r>
          </a:p>
          <a:p>
            <a:endParaRPr lang="hr-HR" baseline="0" dirty="0"/>
          </a:p>
          <a:p>
            <a:r>
              <a:rPr lang="hr-HR" b="1" baseline="0" dirty="0"/>
              <a:t>Čuvaju  se i  stare slike oltara kapelice  jedna je od </a:t>
            </a:r>
            <a:r>
              <a:rPr lang="hr-HR" b="1" baseline="0" dirty="0" err="1"/>
              <a:t>Giovanni</a:t>
            </a:r>
            <a:r>
              <a:rPr lang="hr-HR" b="1" baseline="0" dirty="0"/>
              <a:t>-ja </a:t>
            </a:r>
            <a:r>
              <a:rPr lang="hr-HR" b="1" baseline="0" dirty="0" err="1"/>
              <a:t>Belinni</a:t>
            </a:r>
            <a:r>
              <a:rPr lang="hr-HR" b="1" baseline="0" dirty="0"/>
              <a:t>-ja  a druga  je  Bogorodica umilna -</a:t>
            </a:r>
            <a:r>
              <a:rPr lang="hr-HR" b="1" baseline="0" dirty="0" err="1"/>
              <a:t>Eleousa</a:t>
            </a:r>
            <a:r>
              <a:rPr lang="hr-HR" b="1" baseline="0" dirty="0"/>
              <a:t> iz  14 stoljeća.</a:t>
            </a:r>
            <a:endParaRPr lang="hr-HR" b="1"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5</a:t>
            </a:fld>
            <a:endParaRPr lang="hr-HR"/>
          </a:p>
        </p:txBody>
      </p:sp>
    </p:spTree>
    <p:extLst>
      <p:ext uri="{BB962C8B-B14F-4D97-AF65-F5344CB8AC3E}">
        <p14:creationId xmlns:p14="http://schemas.microsoft.com/office/powerpoint/2010/main" val="18468360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92500" lnSpcReduction="10000"/>
          </a:bodyPr>
          <a:lstStyle/>
          <a:p>
            <a:r>
              <a:rPr lang="hr-HR" b="1" baseline="0" dirty="0"/>
              <a:t>Ovdje su navedena i druga liturgijska izdanja  koja je priredio ili ostavio u rukopisu. </a:t>
            </a:r>
          </a:p>
          <a:p>
            <a:r>
              <a:rPr lang="hr-HR" baseline="0" dirty="0"/>
              <a:t>1881. Red i Kanon mise sa molitvama  prije i poslije mise  priređen i </a:t>
            </a:r>
            <a:r>
              <a:rPr lang="hr-HR" baseline="0" dirty="0" err="1"/>
              <a:t>i</a:t>
            </a:r>
            <a:r>
              <a:rPr lang="hr-HR" baseline="0" dirty="0"/>
              <a:t> pregledan po </a:t>
            </a:r>
            <a:r>
              <a:rPr lang="hr-HR" baseline="0" dirty="0" err="1"/>
              <a:t>Parčiću</a:t>
            </a:r>
            <a:r>
              <a:rPr lang="hr-HR" baseline="0" dirty="0"/>
              <a:t>. </a:t>
            </a:r>
          </a:p>
          <a:p>
            <a:r>
              <a:rPr lang="hr-HR" baseline="0" dirty="0"/>
              <a:t> mali glagoljski Mrtvački misal </a:t>
            </a:r>
          </a:p>
          <a:p>
            <a:r>
              <a:rPr lang="hr-HR" baseline="0" dirty="0"/>
              <a:t>Već prije  preveo je i za tisak  pripremio „Prilog rimskom misalu (od god. 1741.)slovenskim jezikom  , v </a:t>
            </a:r>
            <a:r>
              <a:rPr lang="hr-HR" baseline="0" dirty="0" err="1"/>
              <a:t>njemže</a:t>
            </a:r>
            <a:r>
              <a:rPr lang="hr-HR" baseline="0" dirty="0"/>
              <a:t> misi  </a:t>
            </a:r>
            <a:r>
              <a:rPr lang="hr-HR" baseline="0" dirty="0" err="1"/>
              <a:t>sveopšćeja</a:t>
            </a:r>
            <a:r>
              <a:rPr lang="hr-HR" baseline="0" dirty="0"/>
              <a:t> za svakojem </a:t>
            </a:r>
            <a:r>
              <a:rPr lang="hr-HR" baseline="0" dirty="0" err="1"/>
              <a:t>mesta</a:t>
            </a:r>
            <a:r>
              <a:rPr lang="hr-HR" baseline="0" dirty="0"/>
              <a:t> v </a:t>
            </a:r>
            <a:r>
              <a:rPr lang="hr-HR" baseline="0" dirty="0" err="1"/>
              <a:t>tretjem</a:t>
            </a:r>
            <a:r>
              <a:rPr lang="hr-HR" baseline="0" dirty="0"/>
              <a:t> čine  </a:t>
            </a:r>
            <a:r>
              <a:rPr lang="hr-HR" baseline="0" dirty="0" err="1"/>
              <a:t>sv</a:t>
            </a:r>
            <a:r>
              <a:rPr lang="hr-HR" baseline="0" dirty="0"/>
              <a:t> </a:t>
            </a:r>
            <a:r>
              <a:rPr lang="hr-HR" baseline="0" dirty="0" err="1"/>
              <a:t>Frančiska</a:t>
            </a:r>
            <a:r>
              <a:rPr lang="hr-HR" baseline="0" dirty="0"/>
              <a:t> , </a:t>
            </a:r>
            <a:r>
              <a:rPr lang="hr-HR" baseline="0" dirty="0" err="1"/>
              <a:t>služenije</a:t>
            </a:r>
            <a:r>
              <a:rPr lang="hr-HR" baseline="0" dirty="0"/>
              <a:t> </a:t>
            </a:r>
            <a:r>
              <a:rPr lang="hr-HR" baseline="0" dirty="0" err="1"/>
              <a:t>održet</a:t>
            </a:r>
            <a:r>
              <a:rPr lang="hr-HR" baseline="0" dirty="0"/>
              <a:t> </a:t>
            </a:r>
            <a:r>
              <a:rPr lang="hr-HR" baseline="0" dirty="0" err="1"/>
              <a:t>se”taj</a:t>
            </a:r>
            <a:r>
              <a:rPr lang="hr-HR" baseline="0" dirty="0"/>
              <a:t> prilog tiskala je Propaganda 1882. </a:t>
            </a:r>
          </a:p>
          <a:p>
            <a:r>
              <a:rPr lang="hr-HR" baseline="0" dirty="0"/>
              <a:t>Za franjevački III red preveo je na staroslavenski jezik  i „</a:t>
            </a:r>
            <a:r>
              <a:rPr lang="hr-HR" baseline="0" dirty="0" err="1"/>
              <a:t>Martyrologium</a:t>
            </a:r>
            <a:r>
              <a:rPr lang="hr-HR" baseline="0" dirty="0"/>
              <a:t>” (</a:t>
            </a:r>
            <a:r>
              <a:rPr lang="hr-HR" baseline="0" dirty="0" err="1"/>
              <a:t>Mučenikoslovlje</a:t>
            </a:r>
            <a:r>
              <a:rPr lang="hr-HR" baseline="0" dirty="0"/>
              <a:t>) franjevačkog reda  u rukopisu u arhivu Staroslavenske akademije u Krku. </a:t>
            </a:r>
          </a:p>
          <a:p>
            <a:r>
              <a:rPr lang="hr-HR" baseline="0" dirty="0"/>
              <a:t>1893 „</a:t>
            </a:r>
            <a:r>
              <a:rPr lang="hr-HR" baseline="0" dirty="0" err="1"/>
              <a:t>Sacrum</a:t>
            </a:r>
            <a:r>
              <a:rPr lang="hr-HR" baseline="0" dirty="0"/>
              <a:t> </a:t>
            </a:r>
            <a:r>
              <a:rPr lang="hr-HR" baseline="0" dirty="0" err="1"/>
              <a:t>convinum</a:t>
            </a:r>
            <a:r>
              <a:rPr lang="hr-HR" baseline="0" dirty="0"/>
              <a:t>” i hrvatski Ritual ( obrednik)prema starijim izdanjima 1640 i 1827.</a:t>
            </a:r>
          </a:p>
          <a:p>
            <a:r>
              <a:rPr lang="hr-HR" baseline="0" dirty="0"/>
              <a:t> 1894.  Mali </a:t>
            </a:r>
            <a:r>
              <a:rPr lang="hr-HR" baseline="0" dirty="0" err="1"/>
              <a:t>azbukvar</a:t>
            </a:r>
            <a:r>
              <a:rPr lang="hr-HR" baseline="0" dirty="0"/>
              <a:t> za pravilno i jednolično čitanje glagoljice u novih crkvenih </a:t>
            </a:r>
            <a:r>
              <a:rPr lang="hr-HR" baseline="0" dirty="0" err="1"/>
              <a:t>knjigah</a:t>
            </a:r>
            <a:r>
              <a:rPr lang="hr-HR" baseline="0" dirty="0"/>
              <a:t>  po hrvatskoj recenziji</a:t>
            </a:r>
          </a:p>
          <a:p>
            <a:r>
              <a:rPr lang="hr-HR" baseline="0" dirty="0"/>
              <a:t>Na latinskom jeziku „</a:t>
            </a:r>
            <a:r>
              <a:rPr lang="hr-HR" baseline="0" dirty="0" err="1"/>
              <a:t>Gramatica</a:t>
            </a:r>
            <a:r>
              <a:rPr lang="hr-HR" baseline="0" dirty="0"/>
              <a:t> </a:t>
            </a:r>
            <a:r>
              <a:rPr lang="hr-HR" baseline="0" dirty="0" err="1"/>
              <a:t>paleoslavica</a:t>
            </a:r>
            <a:r>
              <a:rPr lang="hr-HR" baseline="0" dirty="0"/>
              <a:t> –</a:t>
            </a:r>
            <a:r>
              <a:rPr lang="hr-HR" baseline="0" dirty="0" err="1"/>
              <a:t>latina</a:t>
            </a:r>
            <a:r>
              <a:rPr lang="hr-HR" baseline="0" dirty="0"/>
              <a:t> „ i  „ Rječnik latinsko-glagoljski” u rukopisu.</a:t>
            </a:r>
          </a:p>
          <a:p>
            <a:r>
              <a:rPr lang="hr-HR" baseline="0" dirty="0"/>
              <a:t>Uz izdani glagoljski misal  i hrvatski obrednik posebna </a:t>
            </a:r>
            <a:r>
              <a:rPr lang="hr-HR" baseline="0" dirty="0" err="1"/>
              <a:t>Parčićeva</a:t>
            </a:r>
            <a:r>
              <a:rPr lang="hr-HR" baseline="0" dirty="0"/>
              <a:t> preokupacija  bilo mu je tiskanje  glagoljskog časoslova ( zadnji tiskan 1771. u Rimu u redakciji </a:t>
            </a:r>
            <a:r>
              <a:rPr lang="hr-HR" baseline="0" dirty="0" err="1"/>
              <a:t>rabljanina</a:t>
            </a:r>
            <a:r>
              <a:rPr lang="hr-HR" baseline="0" dirty="0"/>
              <a:t> Ivana Petra </a:t>
            </a:r>
            <a:r>
              <a:rPr lang="hr-HR" baseline="0" dirty="0" err="1"/>
              <a:t>Gocinića</a:t>
            </a:r>
            <a:r>
              <a:rPr lang="hr-HR" baseline="0" dirty="0"/>
              <a:t>.</a:t>
            </a:r>
          </a:p>
          <a:p>
            <a:r>
              <a:rPr lang="hr-HR" baseline="0" dirty="0"/>
              <a:t>Za </a:t>
            </a:r>
            <a:r>
              <a:rPr lang="hr-HR" baseline="0" dirty="0" err="1"/>
              <a:t>Brčićeve</a:t>
            </a:r>
            <a:r>
              <a:rPr lang="hr-HR" baseline="0" dirty="0"/>
              <a:t> Ulomke sv. Pisma učinio „</a:t>
            </a:r>
            <a:r>
              <a:rPr lang="hr-HR" baseline="0" dirty="0" err="1"/>
              <a:t>Appendix</a:t>
            </a:r>
            <a:r>
              <a:rPr lang="hr-HR" baseline="0" dirty="0"/>
              <a:t>” kojim ih je upotpunio onim </a:t>
            </a:r>
            <a:r>
              <a:rPr lang="hr-HR" baseline="0" dirty="0" err="1"/>
              <a:t>djelovima</a:t>
            </a:r>
            <a:r>
              <a:rPr lang="hr-HR" baseline="0" dirty="0"/>
              <a:t> koji dolaze  u </a:t>
            </a:r>
            <a:r>
              <a:rPr lang="hr-HR" baseline="0" dirty="0" err="1"/>
              <a:t>liturgisjkim</a:t>
            </a:r>
            <a:r>
              <a:rPr lang="hr-HR" baseline="0" dirty="0"/>
              <a:t> knjigama  , posebno u vrbničkim misalima („ex </a:t>
            </a:r>
            <a:r>
              <a:rPr lang="hr-HR" baseline="0" dirty="0" err="1"/>
              <a:t>asservatis</a:t>
            </a:r>
            <a:r>
              <a:rPr lang="hr-HR" baseline="0" dirty="0"/>
              <a:t> </a:t>
            </a:r>
            <a:r>
              <a:rPr lang="hr-HR" baseline="0" dirty="0" err="1"/>
              <a:t>Verbenici</a:t>
            </a:r>
            <a:r>
              <a:rPr lang="hr-HR" baseline="0" dirty="0"/>
              <a:t>  </a:t>
            </a:r>
            <a:r>
              <a:rPr lang="hr-HR" baseline="0" dirty="0" err="1"/>
              <a:t>Missalibus</a:t>
            </a:r>
            <a:r>
              <a:rPr lang="hr-HR" baseline="0" dirty="0"/>
              <a:t>”)</a:t>
            </a:r>
          </a:p>
          <a:p>
            <a:r>
              <a:rPr lang="hr-HR" baseline="0" dirty="0"/>
              <a:t>„</a:t>
            </a:r>
            <a:r>
              <a:rPr lang="hr-HR" baseline="0" dirty="0" err="1"/>
              <a:t>Psalterium</a:t>
            </a:r>
            <a:r>
              <a:rPr lang="hr-HR" baseline="0" dirty="0"/>
              <a:t>” </a:t>
            </a:r>
          </a:p>
          <a:p>
            <a:r>
              <a:rPr lang="hr-HR" baseline="0" dirty="0"/>
              <a:t> U rukopisu „</a:t>
            </a:r>
            <a:r>
              <a:rPr lang="hr-HR" baseline="0" dirty="0" err="1"/>
              <a:t>Lectionarium</a:t>
            </a:r>
            <a:r>
              <a:rPr lang="hr-HR" baseline="0" dirty="0"/>
              <a:t> „ to jest homilije  , govore svetaca  iz </a:t>
            </a:r>
            <a:r>
              <a:rPr lang="hr-HR" baseline="0" dirty="0" err="1"/>
              <a:t>brevira</a:t>
            </a:r>
            <a:r>
              <a:rPr lang="hr-HR" baseline="0" dirty="0"/>
              <a:t> od prve nedjelje </a:t>
            </a:r>
            <a:r>
              <a:rPr lang="hr-HR" baseline="0" dirty="0" err="1"/>
              <a:t>Dočašća</a:t>
            </a:r>
            <a:r>
              <a:rPr lang="hr-HR" baseline="0" dirty="0"/>
              <a:t> do četvrte </a:t>
            </a:r>
            <a:r>
              <a:rPr lang="hr-HR" baseline="0" dirty="0" err="1"/>
              <a:t>nedjelhe</a:t>
            </a:r>
            <a:r>
              <a:rPr lang="hr-HR" baseline="0" dirty="0"/>
              <a:t> po Duhovima.</a:t>
            </a:r>
          </a:p>
          <a:p>
            <a:r>
              <a:rPr lang="hr-HR" baseline="0" dirty="0"/>
              <a:t> Tim svojim stručnim i znanstvenim radom za hrvatsku glagoljicu stekao je </a:t>
            </a:r>
            <a:r>
              <a:rPr lang="hr-HR" baseline="0" dirty="0" err="1"/>
              <a:t>parčić</a:t>
            </a:r>
            <a:r>
              <a:rPr lang="hr-HR" baseline="0" dirty="0"/>
              <a:t> neumrle </a:t>
            </a:r>
            <a:r>
              <a:rPr lang="hr-HR" baseline="0" dirty="0" err="1"/>
              <a:t>zaskluge</a:t>
            </a:r>
            <a:r>
              <a:rPr lang="hr-HR" baseline="0" dirty="0"/>
              <a:t> , jer ju  je u zadnji čas spasio od očite propasti i tako sebi postavio spomenik – </a:t>
            </a:r>
            <a:r>
              <a:rPr lang="hr-HR" baseline="0" dirty="0" err="1"/>
              <a:t>aere</a:t>
            </a:r>
            <a:r>
              <a:rPr lang="hr-HR" baseline="0" dirty="0"/>
              <a:t> </a:t>
            </a:r>
            <a:r>
              <a:rPr lang="hr-HR" baseline="0" dirty="0" err="1"/>
              <a:t>perenniums</a:t>
            </a:r>
            <a:r>
              <a:rPr lang="hr-HR" baseline="0" dirty="0"/>
              <a:t>. </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50</a:t>
            </a:fld>
            <a:endParaRPr lang="hr-HR"/>
          </a:p>
        </p:txBody>
      </p:sp>
    </p:spTree>
    <p:extLst>
      <p:ext uri="{BB962C8B-B14F-4D97-AF65-F5344CB8AC3E}">
        <p14:creationId xmlns:p14="http://schemas.microsoft.com/office/powerpoint/2010/main" val="21218202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70000" lnSpcReduction="20000"/>
          </a:bodyPr>
          <a:lstStyle/>
          <a:p>
            <a:r>
              <a:rPr lang="hr-HR" b="1" dirty="0"/>
              <a:t> I tu nije kraj  traju i dalje veliki pritisci za</a:t>
            </a:r>
            <a:r>
              <a:rPr lang="hr-HR" b="1" baseline="0" dirty="0"/>
              <a:t> ukidanjem glagoljice. Donose se </a:t>
            </a:r>
            <a:r>
              <a:rPr lang="hr-HR" dirty="0"/>
              <a:t> </a:t>
            </a:r>
            <a:r>
              <a:rPr lang="hr-HR" b="1" dirty="0"/>
              <a:t>Odluke Kongregacije obreda iz 1892. i 1898.</a:t>
            </a:r>
          </a:p>
          <a:p>
            <a:r>
              <a:rPr lang="hr-HR" b="1" dirty="0"/>
              <a:t>Vladajući krugovi Austro-Ugarske su bili odlučni u nakani da kod Svete Stolice postignu zabranu staroslavenskog bogoslužja, odnosno njegova širenja. U pokretu obnove glagoljskog bogoslužja vide politički utjecaj Rusije. Međutim, i Rusija na encikliku Grande </a:t>
            </a:r>
            <a:r>
              <a:rPr lang="hr-HR" b="1" dirty="0" err="1"/>
              <a:t>munus</a:t>
            </a:r>
            <a:r>
              <a:rPr lang="hr-HR" b="1" dirty="0"/>
              <a:t> i pokret za obnovu glagoljaštva gleda s nepovjerenjem, jer teži sjedinjenju, odnosno povratku “odijeljene” Ruske pravoslavne crkve u krilo “prave”, tj. Katoličke crkve. Iz istih razloga je došlo, osobito u Dalmaciji, do zaoštravanja odnosa s pravoslavnim hijerarhijom koja obnovu glagoljanja vidi samo kao “rimsko-jezuitske Strossmayerove makinacije”.</a:t>
            </a:r>
            <a:r>
              <a:rPr lang="hr-HR" dirty="0"/>
              <a:t> </a:t>
            </a:r>
            <a:r>
              <a:rPr lang="hr-HR" b="1" dirty="0"/>
              <a:t>Svetu Stolicu je još uvijek neriješeno Rimsko pitanje s Kraljevinom Italijom, a onda i interes da sačuva dobre odnose s jednom od rijetkih katoličkih sila u Evropi, sputavalo da se odlučnije suprotstavi pritiscima iz Beča.</a:t>
            </a:r>
            <a:r>
              <a:rPr lang="hr-HR" dirty="0"/>
              <a:t> </a:t>
            </a:r>
          </a:p>
          <a:p>
            <a:endParaRPr lang="hr-HR" b="1" dirty="0"/>
          </a:p>
          <a:p>
            <a:r>
              <a:rPr lang="hr-HR" b="1" dirty="0"/>
              <a:t>Zbog odluka Kongregacije obreda, ali i pritisaka </a:t>
            </a:r>
            <a:r>
              <a:rPr lang="hr-HR" b="1" dirty="0" err="1"/>
              <a:t>austro</a:t>
            </a:r>
            <a:r>
              <a:rPr lang="hr-HR" b="1" dirty="0"/>
              <a:t>-ugarske vlade, zadarski nadbiskup Grgur </a:t>
            </a:r>
            <a:r>
              <a:rPr lang="hr-HR" b="1" dirty="0" err="1"/>
              <a:t>Rajčević</a:t>
            </a:r>
            <a:r>
              <a:rPr lang="hr-HR" b="1" dirty="0"/>
              <a:t> 7. ožujka 1899. donosi dekret u kojem izjavljuje kako “ni jedna crkva u ovoj nadbiskupiji nema prava na povlasticu staroslavenskog jezika u slavljenju mise”. Ovim je praktički ukinuto glagoljaštvo na području zadarske nadbiskupije gdje su tisuće glagoljaša stoljećima svojim kulturnim radom i političkim značenjem bili važna i nezaobilazna odrednica njegova hrvatskog identiteta.</a:t>
            </a:r>
          </a:p>
          <a:p>
            <a:endParaRPr lang="hr-HR" b="1" dirty="0"/>
          </a:p>
          <a:p>
            <a:r>
              <a:rPr lang="hr-HR" b="0" dirty="0"/>
              <a:t>Ustupci će doći do izražaja u odlukama Kongregacije obreda. One doduše nisu ukinule glagoljsko bogoslužje, ali su sprečavale njegovo širenje. Glagoljaštvo, do tada u rukama Kongregacije za širenje vjere, dolazi u nadležnost Kongregacije obreda koja onda, 1892., donosi neke rezolucije o odnosu glagoljsko-rimskog i latinsko-rimskog obreda: slavenski jezik u bogoslužju, gdje zakonito postoji, mora biti staroslavenski, a ne moderni ili narodni jezik; ne smije se miješati latinski i narodni, ali se može dopustiti da se evanđelje i poslanica pjevaju na staroslavenskom pošto su otpjevani na latinskom; ukoliko je svećenicima koji imaju pravo glagoljati, povjerena crkva u kojoj se bogoslužje obavlja latinskim jezikom, oni ga moraju obavljati na latinskom i obratno: latinaši moraju glagoljati u glagoljskim crkvama. Rezolucije su zabranjivale suvremeni hrvatski jezik u bogoslužju, a razumijevalo se da pravo na staroslavensku službu Božju uživaju pojedine crkve. Međutim, ostalo je nejasno koje se crkve smatraju glagoljskim, a koje latinskim. </a:t>
            </a:r>
          </a:p>
          <a:p>
            <a:endParaRPr lang="hr-HR" b="0" dirty="0"/>
          </a:p>
          <a:p>
            <a:r>
              <a:rPr lang="hr-HR" b="0" dirty="0"/>
              <a:t>Zato Kongregacija obreda 5. kolovoza 1898. dopunja i razjašnjava ove rezolucije: glagoljanje je u bogoslužju realna povlastica nekih crkava, i to onih u kojima se neprekidno glagoljalo tijekom posljednjih trideset godina. Biskupi su dužni sastaviti popis tih crkava, a svećenici se prije ređenja trebaju odlučiti hoće li biti glagoljaši ili latinaši te onda služiti isključivo u glagoljskim ili latinskim crkvama.62 Dakle, glagoljsko bogoslužje je povlastica samo onih crkava u kojima je ono po načelima crkvenog prava sačuvalo značaj zakonita običaja. U ovim odlukama se vidio utjecaj </a:t>
            </a:r>
            <a:r>
              <a:rPr lang="hr-HR" b="0" dirty="0" err="1"/>
              <a:t>austro</a:t>
            </a:r>
            <a:r>
              <a:rPr lang="hr-HR" b="0" dirty="0"/>
              <a:t>-ugarske diplomacije da glagoljsko bogoslužje ograniči na neznatan broj seoskih župa, pa će reakcija na ove odluke i njihovo provođenje u zadarskoj nadbiskupiji biti zahtjevi Svetoj Stolici da prizna pravo čitavom hrvatskom narodu na glagoljsko bogoslužje. Povlastica je udijeljena narodu i ona je njegovo opće pravo, a ne samo onih crkava u kojima se neprekinutim običajem steklo. </a:t>
            </a:r>
          </a:p>
          <a:p>
            <a:endParaRPr lang="hr-HR" b="1" dirty="0"/>
          </a:p>
          <a:p>
            <a:endParaRPr lang="hr-HR" b="1"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51</a:t>
            </a:fld>
            <a:endParaRPr lang="hr-HR"/>
          </a:p>
        </p:txBody>
      </p:sp>
    </p:spTree>
    <p:extLst>
      <p:ext uri="{BB962C8B-B14F-4D97-AF65-F5344CB8AC3E}">
        <p14:creationId xmlns:p14="http://schemas.microsoft.com/office/powerpoint/2010/main" val="920251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fontScale="32500" lnSpcReduction="20000"/>
          </a:bodyPr>
          <a:lstStyle/>
          <a:p>
            <a:r>
              <a:rPr lang="hr-HR" dirty="0"/>
              <a:t>U obranu glagoljaštva ponovno</a:t>
            </a:r>
          </a:p>
          <a:p>
            <a:r>
              <a:rPr lang="hr-HR" dirty="0"/>
              <a:t>ustaju zastupnici Dalmatinskog sabora i ustanovljavaju odbor koji upućuje predstavku u Rim. Biskup </a:t>
            </a:r>
            <a:r>
              <a:rPr lang="hr-HR" dirty="0" err="1"/>
              <a:t>Rajčević</a:t>
            </a:r>
            <a:r>
              <a:rPr lang="hr-HR" dirty="0"/>
              <a:t> saziva sastanak svih biskupa svoje </a:t>
            </a:r>
            <a:r>
              <a:rPr lang="hr-HR" dirty="0" err="1"/>
              <a:t>metropolije</a:t>
            </a:r>
            <a:r>
              <a:rPr lang="hr-HR" dirty="0"/>
              <a:t> u cilju </a:t>
            </a:r>
            <a:r>
              <a:rPr lang="hr-HR" dirty="0" err="1"/>
              <a:t>dobijanja</a:t>
            </a:r>
            <a:r>
              <a:rPr lang="hr-HR" dirty="0"/>
              <a:t> podrške za svoju odluku. Međutim, na sastanku koji se održao od 10. do 18. travnja nije  postignut jedinstven stav o tom vrućem pitanju. Štoviše, došlo je do oštrih podjela, pogotovo nakon što je nadbiskup </a:t>
            </a:r>
            <a:r>
              <a:rPr lang="hr-HR" dirty="0" err="1"/>
              <a:t>Rajčević</a:t>
            </a:r>
            <a:r>
              <a:rPr lang="hr-HR" dirty="0"/>
              <a:t> svojim sufraganima priopćio kako je želja cara Franje Josipa da se glagoljica dokine. Biskupi su se našli u teškom položaju jer se svojim službenim stavom nisu smjeli ne odazvati željama Beča, ali isto tako, nisu smjeli iznevjeriti svoj narod i svećenstvo koje je uporno zahtijevalo da se sačuva povlastica glagoljanja u bogoslužju. Oni, nacionalno i osobno različitih stavova rimske su odluke različito provodili i slali različita izvješća. Međutim, u narodu je vladalo duboko ogorčenje. U Rim je tajno </a:t>
            </a:r>
            <a:r>
              <a:rPr lang="hr-HR" dirty="0" err="1"/>
              <a:t>poslata</a:t>
            </a:r>
            <a:r>
              <a:rPr lang="hr-HR" dirty="0"/>
              <a:t> predstavka s više tisuća potpisa svećenstva i naroda zadarske nadbiskupije.</a:t>
            </a:r>
          </a:p>
          <a:p>
            <a:r>
              <a:rPr lang="hr-HR" dirty="0"/>
              <a:t>Strah od mogućih nereda je prisilio dalmatinsko namjesništvo da izda naredbu zapovjednicima policijskih postaja “da u okolini svoje postaje obrate pažnju na pokret koji bi nastao radi porabe glagoljice te da se odmah prijavi, a izvidi da li pokret za uspostavu glagoljice postoji upravo u pučanstvu, te se po sebi razvije ili glagoljicu žele dotični župnici te po njihovoj želji biva pučanstvo nagovoreno da je zahtijeva”. Nakon ovog pojačavaju se progoni svećenstva, a prijave protiv njih se šalju u Rim želeći uvjeriti Svetu Stolicu da glagoljicu traži samo nekolicina “zagrijanih glava”. Još prije ovih previranja u Splitu je ustanovljen odbor za obranu glagoljaštva. Predsjednik mu je bio don Frane Bulić, a članovi: Ivan Lubin, župnik Kaštel </a:t>
            </a:r>
            <a:r>
              <a:rPr lang="hr-HR" dirty="0" err="1"/>
              <a:t>Sućurca</a:t>
            </a:r>
            <a:r>
              <a:rPr lang="hr-HR" dirty="0"/>
              <a:t>; Toma </a:t>
            </a:r>
            <a:r>
              <a:rPr lang="hr-HR" dirty="0" err="1"/>
              <a:t>Morović</a:t>
            </a:r>
            <a:r>
              <a:rPr lang="hr-HR" dirty="0"/>
              <a:t>, župnik </a:t>
            </a:r>
            <a:r>
              <a:rPr lang="hr-HR" dirty="0" err="1"/>
              <a:t>Vranjica</a:t>
            </a:r>
            <a:r>
              <a:rPr lang="hr-HR" dirty="0"/>
              <a:t>; Frano Ivanišević, župnik Jesenica i dr. Josip </a:t>
            </a:r>
            <a:r>
              <a:rPr lang="hr-HR" dirty="0" err="1"/>
              <a:t>Bervaldi</a:t>
            </a:r>
            <a:r>
              <a:rPr lang="hr-HR" dirty="0"/>
              <a:t>, dušobrižnik Solina. Odbor je imao zadaću prikupiti po pojedinim župama sve važne činjenice o glagoljanju kroz stoljeća, osobito u zadnje doba i predočiti ih Svetoj Stolici koja se željela što bolje upoznati sa stanjem glagoljaštva u Dalmaciji, Hrvatskom primorju i Istri. Naime, kako su biskupska izvješća o tome bila proturječna, Sveta Stolica je bez znanja biskupa dala nalog sarajevskom nadbiskupu </a:t>
            </a:r>
            <a:r>
              <a:rPr lang="hr-HR" dirty="0" err="1"/>
              <a:t>Stadleru</a:t>
            </a:r>
            <a:r>
              <a:rPr lang="hr-HR" dirty="0"/>
              <a:t> da je izvijesti. </a:t>
            </a:r>
            <a:r>
              <a:rPr lang="hr-HR" dirty="0" err="1"/>
              <a:t>Stadler</a:t>
            </a:r>
            <a:r>
              <a:rPr lang="hr-HR" dirty="0"/>
              <a:t> je na to sav posao na prikupljanju i proučavanju građe o glagoljanju u Dalmaciji povjerio </a:t>
            </a:r>
            <a:r>
              <a:rPr lang="hr-HR" dirty="0" err="1"/>
              <a:t>Frani</a:t>
            </a:r>
            <a:r>
              <a:rPr lang="hr-HR" dirty="0"/>
              <a:t> Buliću, a u Hrvatskom primorju i Istri krčkom kanoniku </a:t>
            </a:r>
            <a:r>
              <a:rPr lang="hr-HR" dirty="0" err="1"/>
              <a:t>Frani</a:t>
            </a:r>
            <a:r>
              <a:rPr lang="hr-HR" dirty="0"/>
              <a:t> Volariću. Bulić i Volarić su sastavili iscrpan upitnik o upotrebi staroslavenskog jezika u dotičnoj župi i razaslali ga svim župnicima od Kotora do Trsta. Sve se to odvijalo u najstrožoj tajnosti, pa se i dopisivanje sa župnicima nije odvijalo poštom nego preko povjerljivih osoba. Nakon skoro</a:t>
            </a:r>
          </a:p>
          <a:p>
            <a:r>
              <a:rPr lang="hr-HR" dirty="0"/>
              <a:t>dvije godine, u ožujku 1900. Bulić, Volarić i </a:t>
            </a:r>
            <a:r>
              <a:rPr lang="hr-HR" dirty="0" err="1"/>
              <a:t>Stadler</a:t>
            </a:r>
            <a:r>
              <a:rPr lang="hr-HR" dirty="0"/>
              <a:t> odlaze u Rim gdje predaju bogatu glagoljašku dokumentaciju kardinalu </a:t>
            </a:r>
            <a:r>
              <a:rPr lang="hr-HR" dirty="0" err="1"/>
              <a:t>Rampolliju</a:t>
            </a:r>
            <a:r>
              <a:rPr lang="hr-HR" dirty="0"/>
              <a:t>. Bulić je predao i svoj oštro sročen memorandum, s potpisima 535 svećenika iz Dalmacije, u kojem se od pape Leona XIII. traži: da ukine odluke Kongregacije obreda od 5. kolovoza 1898.; da se čitavom hrvatskom narodu dozvoli ono što je imao od početka – sloboda na slavensko bogoslužje bez ograničenja; da se obrednik i evanđelistar na hrvatskom jeziku mogu rabiti u svim crkvama na teritoriju Hrvatske. Spomenuta trojka je ostala u Rimu punih 18 dana obilazeći najviše crkvene krugove, a imala je i poseban prijem kod pape. Sve je ovo doprinijelo ponovnoj uspostavi glagoljaštva u zadarskoj nadbiskupiji. Kongregacija obreda 14. kolovoza 1900. rješavajući predstavku svećenstva i naroda zadarske nadbiskupije, donosi odluku po kojoj one crkve u kojima je uporaba glagoljice u posljednjih trideset godina prestala “ne svojevoljno, nego iz potrebe prouzročene izvanjskim razlozima, kao što je nedostatak  misala ili svećenika koji bi znali taj jezik, nisu izgubile povlasticu“.69 Na to novi zadarski nadbiskup Mate Dvornik, “vatreni Hrvat”, kako ga je još 1884. nazivao splitski Narod, proglasi sve crkve zadarske nadbiskupije, osim onih u gradu Zadru, glagoljaškim. Zbog toga je od strane cara Franje Josipa bio pozvan na odgovornost. Na carev zahtjev da se prekine s tom propagandom glagoljice jer su ugroženi interesi države od ruskog panslavizma, Dvornik je odgovorio kako je puno manja pogibelj za Austriju od glagoljice negoli od latinske odnosno talijanske propagande na Jadranu koja ide za tim da otrgne od Monarhije tri zemlje na jugu: Tirol, Istru i Dalmaciju. Novi udar na glagoljicu nije se dugo čekao. Dekret od 14. ožujka 1902., odgovor splitskoj kuriji na pitanja vezana za interpretaciju odluka od 5. kolovoza 1898., sve vraća na staro. Glagoljaške su one crkve za koje se može dokazati dokumentima ili svjedocima da se u njima glagolja bar u posljednjih 30 godina, u slučaju sumnje treba ostati latinski. U popis ne smiju ući crkve u kojima se miješa latinski sa suvremenim hrvatskim jezikom. Na to u Splitu 6. srpnja 1902. političari i domoljubi održavaju prosvjedni sastanak Za glagoljicu. Gotovo sve dalmatinske općine šalju brzojave podrške. Splitski gradonačelnik Vicko Milić drži govor u prilog prava čitavog hrvatskog naroda na “stari hrvatski jezik” u bogoslužju. Sastavlja se predstavka papi Leonu XIII i u kojoj se upozorava: “pitanje o slavenskom bogoslužju u katoličkoj crkvi je postalo dnevnim pitanjem cijeloga hrvatskog naroda, tim više, što su njegovi protivnici uprli da mu ga otmu, kano jako pomagalo narodne individualnosti i kulturnih aspiracija”. Posebno izaslanstvo na čelu s Milićem odlazi u Rim gdje predaje na ruke Leonu XIII. predstavku i izjave svih dalmatinskih općina u prilog glagoljici. Tom prilikom papa je rekao kako je nesloga naših biskupa uzrokom spora, ali će ipak to pitanje još pomnije proučiti. U tome ga je spriječila smrt.  Da konačno uredi glagoljsko pitanje, nasljednik Leona XIII. papa Pio X. sazove 1905. sastanak biskupa u Rimu. Sastanku su prisustvovali hrvatski i slovenski biskupi: zagrebački Posilović, zadarski Dvornik, šibenski </a:t>
            </a:r>
            <a:r>
              <a:rPr lang="hr-HR" dirty="0" err="1"/>
              <a:t>Pulišić</a:t>
            </a:r>
            <a:r>
              <a:rPr lang="hr-HR" dirty="0"/>
              <a:t>, splitski Nakić, hvarski Zaninović, dubrovački </a:t>
            </a:r>
            <a:r>
              <a:rPr lang="hr-HR" dirty="0" err="1"/>
              <a:t>Marčelić</a:t>
            </a:r>
            <a:r>
              <a:rPr lang="hr-HR" dirty="0"/>
              <a:t>, kotorski </a:t>
            </a:r>
            <a:r>
              <a:rPr lang="hr-HR" dirty="0" err="1"/>
              <a:t>Uccelini</a:t>
            </a:r>
            <a:r>
              <a:rPr lang="hr-HR" dirty="0"/>
              <a:t>, senjski Maurović, krčki </a:t>
            </a:r>
            <a:r>
              <a:rPr lang="hr-HR" dirty="0" err="1"/>
              <a:t>Mahnić</a:t>
            </a:r>
            <a:r>
              <a:rPr lang="hr-HR" dirty="0"/>
              <a:t>, porečki </a:t>
            </a:r>
            <a:r>
              <a:rPr lang="hr-HR" dirty="0" err="1"/>
              <a:t>Flopp</a:t>
            </a:r>
            <a:r>
              <a:rPr lang="hr-HR" dirty="0"/>
              <a:t>, tršćanski </a:t>
            </a:r>
            <a:r>
              <a:rPr lang="hr-HR" dirty="0" err="1"/>
              <a:t>Nogel</a:t>
            </a:r>
            <a:r>
              <a:rPr lang="hr-HR" dirty="0"/>
              <a:t>, gorički Jordan i ljubljanski </a:t>
            </a:r>
            <a:r>
              <a:rPr lang="hr-HR" dirty="0" err="1"/>
              <a:t>Jeglič</a:t>
            </a:r>
            <a:r>
              <a:rPr lang="hr-HR" dirty="0"/>
              <a:t>. Oni su s prefektom Kongregacije obreda kardinalom </a:t>
            </a:r>
            <a:r>
              <a:rPr lang="hr-HR" dirty="0" err="1"/>
              <a:t>Vanutellijem</a:t>
            </a:r>
            <a:r>
              <a:rPr lang="hr-HR" dirty="0"/>
              <a:t> vijećali o glagoljaštvu. Sva dalmatinska crkvena i politička javnost je polagala velike nade da će biskupski sastanak riješiti glagoljsko pitanje u korist nacionalne povlastice. Preko osamsto svećenika iz svih hrvatskih biskupija šalje u Rim spomenicu u prilog glagoljaštva.74 Međutim, iako su se svi biskupi, osim porečkog </a:t>
            </a:r>
            <a:r>
              <a:rPr lang="hr-HR" dirty="0" err="1"/>
              <a:t>Floppa</a:t>
            </a:r>
            <a:r>
              <a:rPr lang="hr-HR" dirty="0"/>
              <a:t>, zalagali za glagoljsko bogoslužje, sudeći po učincima, utjecaj njihovih protivnika bio je jači. Zaključci s tog sastanka nisu odmah objavljeni, ali je po pisanju talijanskog, mađarskog i austrijskog tiska bilo jasno da nisu išli u prilog prava svih Hrvata na glagoljsko bogoslužje. Nespokoj je već izazvao članak u zagrebačkom Hrvatstvu u kojem se kaže: “apstrahirajući posvema Svetu Stolicu možemo mirne duše, po najboljim informacijama </a:t>
            </a:r>
            <a:r>
              <a:rPr lang="hr-HR" dirty="0" err="1"/>
              <a:t>uztvrditi</a:t>
            </a:r>
            <a:r>
              <a:rPr lang="hr-HR" dirty="0"/>
              <a:t> da bi nam neki </a:t>
            </a:r>
            <a:r>
              <a:rPr lang="hr-HR" dirty="0" err="1"/>
              <a:t>ter</a:t>
            </a:r>
            <a:r>
              <a:rPr lang="hr-HR" dirty="0"/>
              <a:t> neki prije dozvolili ujedinjenje svih hrvatskih zemalja negoli uvođenje glagoljice”.75 Nedugo zatim pravu je buru i ogorčenje izazvalo pisanje milanskog </a:t>
            </a:r>
            <a:r>
              <a:rPr lang="hr-HR" dirty="0" err="1"/>
              <a:t>Il</a:t>
            </a:r>
            <a:r>
              <a:rPr lang="hr-HR" dirty="0"/>
              <a:t> </a:t>
            </a:r>
            <a:r>
              <a:rPr lang="hr-HR" dirty="0" err="1"/>
              <a:t>Corriere</a:t>
            </a:r>
            <a:r>
              <a:rPr lang="hr-HR" dirty="0"/>
              <a:t> della </a:t>
            </a:r>
            <a:r>
              <a:rPr lang="hr-HR" dirty="0" err="1"/>
              <a:t>Sera</a:t>
            </a:r>
            <a:r>
              <a:rPr lang="hr-HR" dirty="0"/>
              <a:t> u kojem se odluke biskupskog sastanka slave kao sjajna pobjeda za talijansku narodnost u neoslobođenim pokrajinama. (“</a:t>
            </a:r>
            <a:r>
              <a:rPr lang="hr-HR" dirty="0" err="1"/>
              <a:t>Centamente</a:t>
            </a:r>
            <a:r>
              <a:rPr lang="hr-HR" dirty="0"/>
              <a:t> “l </a:t>
            </a:r>
            <a:r>
              <a:rPr lang="hr-HR" dirty="0" err="1"/>
              <a:t>ultima</a:t>
            </a:r>
            <a:r>
              <a:rPr lang="hr-HR" dirty="0"/>
              <a:t> </a:t>
            </a:r>
            <a:r>
              <a:rPr lang="hr-HR" dirty="0" err="1"/>
              <a:t>conferenza</a:t>
            </a:r>
            <a:r>
              <a:rPr lang="hr-HR" dirty="0"/>
              <a:t> </a:t>
            </a:r>
            <a:r>
              <a:rPr lang="hr-HR" dirty="0" err="1"/>
              <a:t>segnera</a:t>
            </a:r>
            <a:r>
              <a:rPr lang="hr-HR" dirty="0"/>
              <a:t> </a:t>
            </a:r>
            <a:r>
              <a:rPr lang="hr-HR" dirty="0" err="1"/>
              <a:t>una</a:t>
            </a:r>
            <a:r>
              <a:rPr lang="hr-HR" dirty="0"/>
              <a:t> </a:t>
            </a:r>
            <a:r>
              <a:rPr lang="hr-HR" dirty="0" err="1"/>
              <a:t>grande</a:t>
            </a:r>
            <a:r>
              <a:rPr lang="hr-HR" dirty="0"/>
              <a:t> </a:t>
            </a:r>
            <a:r>
              <a:rPr lang="hr-HR" dirty="0" err="1"/>
              <a:t>vittoria</a:t>
            </a:r>
            <a:r>
              <a:rPr lang="hr-HR" dirty="0"/>
              <a:t> </a:t>
            </a:r>
            <a:r>
              <a:rPr lang="hr-HR" dirty="0" err="1"/>
              <a:t>per</a:t>
            </a:r>
            <a:r>
              <a:rPr lang="hr-HR" dirty="0"/>
              <a:t> </a:t>
            </a:r>
            <a:r>
              <a:rPr lang="hr-HR" dirty="0" err="1"/>
              <a:t>l”elemento</a:t>
            </a:r>
            <a:r>
              <a:rPr lang="hr-HR" dirty="0"/>
              <a:t> </a:t>
            </a:r>
            <a:r>
              <a:rPr lang="hr-HR" dirty="0" err="1"/>
              <a:t>latino</a:t>
            </a:r>
            <a:r>
              <a:rPr lang="hr-HR" dirty="0"/>
              <a:t> </a:t>
            </a:r>
            <a:r>
              <a:rPr lang="hr-HR" dirty="0" err="1"/>
              <a:t>dele</a:t>
            </a:r>
            <a:r>
              <a:rPr lang="hr-HR" dirty="0"/>
              <a:t> </a:t>
            </a:r>
            <a:r>
              <a:rPr lang="hr-HR" dirty="0" err="1"/>
              <a:t>provincie</a:t>
            </a:r>
            <a:r>
              <a:rPr lang="hr-HR" dirty="0"/>
              <a:t> </a:t>
            </a:r>
            <a:r>
              <a:rPr lang="hr-HR" dirty="0" err="1"/>
              <a:t>irredente</a:t>
            </a:r>
            <a:r>
              <a:rPr lang="hr-HR" dirty="0"/>
              <a:t>”). Narodni list žestoko uzvraća: “Od pitanja glagoljice </a:t>
            </a:r>
            <a:r>
              <a:rPr lang="hr-HR" dirty="0" err="1"/>
              <a:t>Talijanci</a:t>
            </a:r>
            <a:r>
              <a:rPr lang="hr-HR" dirty="0"/>
              <a:t> hoće da učine političko pitanje, pa dobro učinit će i hrvatski narod od njega političko pitanje. </a:t>
            </a:r>
            <a:r>
              <a:rPr lang="hr-HR" dirty="0" err="1"/>
              <a:t>Mislu</a:t>
            </a:r>
            <a:endParaRPr lang="hr-HR" dirty="0"/>
          </a:p>
          <a:p>
            <a:r>
              <a:rPr lang="hr-HR" dirty="0"/>
              <a:t>valjda </a:t>
            </a:r>
            <a:r>
              <a:rPr lang="hr-HR" dirty="0" err="1"/>
              <a:t>Talijanci</a:t>
            </a:r>
            <a:r>
              <a:rPr lang="hr-HR" dirty="0"/>
              <a:t> kada bi se uspostavila opet u svoje pravo </a:t>
            </a:r>
            <a:r>
              <a:rPr lang="hr-HR" dirty="0" err="1"/>
              <a:t>glagolica</a:t>
            </a:r>
            <a:r>
              <a:rPr lang="hr-HR" dirty="0"/>
              <a:t>, sva bi Dalmacija bila </a:t>
            </a:r>
            <a:r>
              <a:rPr lang="hr-HR" dirty="0" err="1"/>
              <a:t>glagoljačka</a:t>
            </a:r>
            <a:r>
              <a:rPr lang="hr-HR" dirty="0"/>
              <a:t> i ne bi više ni luđak mogao tvrditi, da je to </a:t>
            </a:r>
            <a:r>
              <a:rPr lang="hr-HR" dirty="0" err="1"/>
              <a:t>provincia</a:t>
            </a:r>
            <a:r>
              <a:rPr lang="hr-HR" dirty="0"/>
              <a:t> </a:t>
            </a:r>
            <a:r>
              <a:rPr lang="hr-HR" dirty="0" err="1"/>
              <a:t>irredente</a:t>
            </a:r>
            <a:r>
              <a:rPr lang="hr-HR" dirty="0"/>
              <a:t>... Mi Hrvati ne mislimo da nam je potrebita </a:t>
            </a:r>
            <a:r>
              <a:rPr lang="hr-HR" dirty="0" err="1"/>
              <a:t>glagolica</a:t>
            </a:r>
            <a:r>
              <a:rPr lang="hr-HR" dirty="0"/>
              <a:t>, da očuvamo naše hrvatstvo i hrvatski značaj zemlje. U današnje doba narodno čuvstvo ima i drugih sredstava da se uzdrži i razvija i da se u javnosti pokazuje. I bez </a:t>
            </a:r>
            <a:r>
              <a:rPr lang="hr-HR" dirty="0" err="1"/>
              <a:t>glagolice</a:t>
            </a:r>
            <a:r>
              <a:rPr lang="hr-HR" dirty="0"/>
              <a:t> su Česi izvojevali pobjedu nad Nijemcima i došli do </a:t>
            </a:r>
            <a:r>
              <a:rPr lang="hr-HR" dirty="0" err="1"/>
              <a:t>podpunog</a:t>
            </a:r>
            <a:r>
              <a:rPr lang="hr-HR" dirty="0"/>
              <a:t> narodnog razvitka pa mogu i Hrvati. Ali Hrvati nikad neće dati, da im se ukine </a:t>
            </a:r>
            <a:r>
              <a:rPr lang="hr-HR" dirty="0" err="1"/>
              <a:t>glagolica</a:t>
            </a:r>
            <a:r>
              <a:rPr lang="hr-HR" dirty="0"/>
              <a:t> ili ma koje drugo bilo narodno pravo, pogotovo ne da bi se hrvatske zemlje kao npr. Dalmacija mogle smatrati u tuđem svijetu i u Italiji kao talijanske </a:t>
            </a:r>
            <a:r>
              <a:rPr lang="hr-HR" dirty="0" err="1"/>
              <a:t>provincie</a:t>
            </a:r>
            <a:r>
              <a:rPr lang="hr-HR" dirty="0"/>
              <a:t> iredente”.76  Saborski zastupnici prosvjeduju. U otvorenom pismu predsjedniku vlade i ministru bogoštovlja i nastave oštro napadaju svu dotadašnju politiku Austro-Ugarske prema glagoljaštvu. Na kraju pisma postavljaju upit: “1) Je li Vašim preuzvišenostima poznato da</a:t>
            </a:r>
          </a:p>
          <a:p>
            <a:r>
              <a:rPr lang="hr-HR" dirty="0"/>
              <a:t>su vladini organi ove monarhije i poslanstvo kod Vatikana zauzeli neprijateljsko stanovište protiv staroslavenskog bogoslužju; 2) S kojih su razloga i s koje su strane isti upućeni da postupaju protiv </a:t>
            </a:r>
            <a:r>
              <a:rPr lang="hr-HR" dirty="0" err="1"/>
              <a:t>glagolice</a:t>
            </a:r>
            <a:r>
              <a:rPr lang="hr-HR" dirty="0"/>
              <a:t>; 3) Jesu li Vaše preuzvišenosti sklone da poduzmu potrebite korake da takav postupak jednom prestane i da dotični državni organi budu shodno upućeni na vršenje svojih dužnosti prema ustavu i unutarnjoj crkvenoj slobodi”.77 Potkraj 1906. ( 18. prosinca ) Kongregacija obreda objavljuje odluke biskupskog sastanka u Rimu koje su u potpunosti, uz neke manje iznimke, bile istovjetne onima od 5. kolovoza 1898..Ovaj put se izričito kaže da se smatra potrebnim ograničiti nekim granicama ono što je nekad Sveta Stolica dopustila. Biskupi moraju sačiniti popis crkava koje bi imale povlasticu staroslavenske službe božje 78. Prosvjeduje se u općinama, saboru u Zadru i Beču. Biskupi se sastaju u Zadru i zaključe da je potrebno odgoditi objavljivanje dekreta s obzirom na duboko ogorčenje koje je vladalo u javnosti. Popis crkava se ne radi. Dekret će biti još jednom objavljen u službenome glasilu Svete Stolice 22. srpnja 1909., ali ni nakon toga nije objavljen niti se provodio. Rimska kurija poziva dalmatinske biskupe na odgovornost. Oni se 1912. sastaju na Hvaru i pretresajući raspoloženje u narodu i uplitanje političkih vlasti zaključuju da je odluka iz 1906. i 1909. “neprovediva” te predlažu Svetoj Stolici da se naredba o popisu opozove. Uskoro započne rat. Odluke Kongregacije obreda iz 1898. i 1906. u Dalmaciji se nisu nikad sprovele. </a:t>
            </a:r>
          </a:p>
          <a:p>
            <a:r>
              <a:rPr lang="hr-HR" dirty="0"/>
              <a:t>Zaključak</a:t>
            </a:r>
          </a:p>
          <a:p>
            <a:r>
              <a:rPr lang="hr-HR" dirty="0"/>
              <a:t> </a:t>
            </a:r>
            <a:r>
              <a:rPr lang="hr-HR" dirty="0" err="1"/>
              <a:t>Zatvarenjem</a:t>
            </a:r>
            <a:r>
              <a:rPr lang="hr-HR" dirty="0"/>
              <a:t> glagoljaških sjemeništa u Zadru i </a:t>
            </a:r>
            <a:r>
              <a:rPr lang="hr-HR" dirty="0" err="1"/>
              <a:t>Priku</a:t>
            </a:r>
            <a:r>
              <a:rPr lang="hr-HR" dirty="0"/>
              <a:t> kod Omiša 1821.    tisućugodišnja tradicija glagoljanja u bogoslužju u Dalmaciji zadobila je gotovo smrtonosne udarce. Svećenici školovani u novootvorenom latinsko – talijanskom Centralnom bogoslovnom sjemeništu, bogoslužje su znali obavljati samo na latinskom jeziku. Izgledalo je da će u dogledno vrijeme, sa smrću starih glagoljaša, glagoljaštvo posve nestati iz Dalmacije. A onda, Mihovil </a:t>
            </a:r>
            <a:r>
              <a:rPr lang="hr-HR" dirty="0" err="1"/>
              <a:t>Pavlinović</a:t>
            </a:r>
            <a:r>
              <a:rPr lang="hr-HR" dirty="0"/>
              <a:t>, koji će postati jedan od vođa</a:t>
            </a:r>
          </a:p>
          <a:p>
            <a:r>
              <a:rPr lang="hr-HR" dirty="0"/>
              <a:t>preporodnog pokreta i njegov ideolog, iako odgojen i školovan za latinsko bogoslužje, odlučuje postati glagoljaš. Njegova prva misa na staroslavenskom jeziku, izrečena 1855. u </a:t>
            </a:r>
            <a:r>
              <a:rPr lang="hr-HR" dirty="0" err="1"/>
              <a:t>Drašnicama</a:t>
            </a:r>
            <a:r>
              <a:rPr lang="hr-HR" dirty="0"/>
              <a:t> u Makarskom primorju, prekretnica je, i označava početak obnove glagoljaštva u Dalmaciji. Rad na obnovi glagoljaštva (nastojanja za ponovnim otvaranjem glagoljaških sjemeništa, pozivi upućeni svećenstvu da prihvati glagoljsko bogoslužje, znanstveno istraživanje </a:t>
            </a:r>
            <a:r>
              <a:rPr lang="hr-HR" dirty="0" err="1"/>
              <a:t>hrvatskoglagoljske</a:t>
            </a:r>
            <a:r>
              <a:rPr lang="hr-HR" dirty="0"/>
              <a:t> baštine, rad na tiskanju novih izdanja glagoljskih bogoslužnih knjiga), pokrenut je i vođen od istaknutih ličnosti preporodnog pokreta te je s njim organski povezan. On je u potpunosti u funkciji ostvarenja temeljne zadaće preporodnog pokreta: razvoja moderne hrvatske nacionalne svijesti kod dalmatinskog građanstva koja bi ga mobilizirala za političku akciju “</a:t>
            </a:r>
            <a:r>
              <a:rPr lang="hr-HR" dirty="0" err="1"/>
              <a:t>ponarođenja</a:t>
            </a:r>
            <a:r>
              <a:rPr lang="hr-HR" dirty="0"/>
              <a:t>” Dalmacije, tj. uvođenja hrvatskog jezika u upravu, sudove i škole. Enciklika Grande </a:t>
            </a:r>
            <a:r>
              <a:rPr lang="hr-HR" dirty="0" err="1"/>
              <a:t>Munus</a:t>
            </a:r>
            <a:r>
              <a:rPr lang="hr-HR" dirty="0"/>
              <a:t> pape Leona XIII., kojoj je kumovao biskup Strossmayer, potvrđuje uporabu staroslavenskog jezika u bogoslužju, što potiče rađanje novog glagoljaškog duha u Dalmaciji i jačanje težnji za učvršćenjem i širenjem glagoljskog bogoslužja. Obnovljeno glagoljsko bogoslužje je trebalo biti čvrsti branik narodnosti naše protiv svakovrsnom tuđinskom </a:t>
            </a:r>
            <a:r>
              <a:rPr lang="hr-HR" dirty="0" err="1"/>
              <a:t>zalićaju</a:t>
            </a:r>
            <a:r>
              <a:rPr lang="hr-HR" dirty="0"/>
              <a:t>. Ovim težnjama su se oštro suprotstavili vladajući krugovi Austro-Ugarske Monarhije koji u pokretu obnove glagoljanja vide očitovanje “panslavizma” i “velikohrvatskih aspiracija“, odnosno njima neprihvatljivog kulturnog i  političkog povezivanja slavenskih naroda te zahtjeva za sjedinjenjem hrvatskih zemalja. Stoga vrše snažan i stalan pritisak na Svetu Stolicu da zabrani ili posve ograniči glagoljsko bogoslužje. Rezultat tih pritisaka su odluke rimske Kongregacije obreda iz 1892. i 1898. kojima se zacrtava linija ograničavanja glagoljskog bogoslužja. Protiv ovih odluka, a za jezika u bogoslužju ustala je i crkvena i politička javnost. “Pitanje glagoljice” postalo je općehrvatsko pitanje. U ovoj borbi Dalmacija ima stožernu ulogu, jer je obrana glagoljaštva, pored ostalog, i obrana hrvatstva Dalmacije od talijanske velikodržavne politike. Spomenute se odluke u Dalmaciji nisu nikad sprovele.  pravo čitavog hrvatskog naroda na slobodnu i ničim ograničenu uporabu staroslavenskog </a:t>
            </a:r>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52</a:t>
            </a:fld>
            <a:endParaRPr lang="hr-HR"/>
          </a:p>
        </p:txBody>
      </p:sp>
    </p:spTree>
    <p:extLst>
      <p:ext uri="{BB962C8B-B14F-4D97-AF65-F5344CB8AC3E}">
        <p14:creationId xmlns:p14="http://schemas.microsoft.com/office/powerpoint/2010/main" val="24932739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it-IT" sz="1200" b="1" kern="1200" dirty="0" err="1">
                <a:solidFill>
                  <a:schemeClr val="tx1"/>
                </a:solidFill>
                <a:latin typeface="+mn-lt"/>
                <a:ea typeface="+mn-ea"/>
                <a:cs typeface="+mn-cs"/>
              </a:rPr>
              <a:t>Pred</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sam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kraj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života</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nadi</a:t>
            </a:r>
            <a:r>
              <a:rPr lang="it-IT" sz="1200" b="1" kern="1200" dirty="0">
                <a:solidFill>
                  <a:schemeClr val="tx1"/>
                </a:solidFill>
                <a:latin typeface="+mn-lt"/>
                <a:ea typeface="+mn-ea"/>
                <a:cs typeface="+mn-cs"/>
              </a:rPr>
              <a:t> da će </a:t>
            </a:r>
            <a:r>
              <a:rPr lang="it-IT" sz="1200" b="1" kern="1200" dirty="0" err="1">
                <a:solidFill>
                  <a:schemeClr val="tx1"/>
                </a:solidFill>
                <a:latin typeface="+mn-lt"/>
                <a:ea typeface="+mn-ea"/>
                <a:cs typeface="+mn-cs"/>
              </a:rPr>
              <a:t>ga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ojačati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uputio</a:t>
            </a:r>
            <a:r>
              <a:rPr lang="it-IT" sz="1200" b="1" kern="1200" dirty="0">
                <a:solidFill>
                  <a:schemeClr val="tx1"/>
                </a:solidFill>
                <a:latin typeface="+mn-lt"/>
                <a:ea typeface="+mn-ea"/>
                <a:cs typeface="+mn-cs"/>
              </a:rPr>
              <a:t> se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hodočašće</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Svetu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Zemlju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Putovanje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ga</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nažalost</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jako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iscrpilo</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ubrzalo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njegov</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kraj</a:t>
            </a:r>
            <a:r>
              <a:rPr lang="it-IT" sz="1200" b="1" kern="1200" dirty="0">
                <a:solidFill>
                  <a:schemeClr val="tx1"/>
                </a:solidFill>
                <a:latin typeface="+mn-lt"/>
                <a:ea typeface="+mn-ea"/>
                <a:cs typeface="+mn-cs"/>
              </a:rPr>
              <a:t>.</a:t>
            </a:r>
            <a:r>
              <a:rPr lang="hr-HR" sz="1200" b="1" kern="1200" dirty="0">
                <a:solidFill>
                  <a:schemeClr val="tx1"/>
                </a:solidFill>
                <a:latin typeface="+mn-lt"/>
                <a:ea typeface="+mn-ea"/>
                <a:cs typeface="+mn-cs"/>
              </a:rPr>
              <a:t> Osobno mislim da su ga ubile prilike u kojima je radio. Umro je na sam Božić 1902.</a:t>
            </a:r>
          </a:p>
          <a:p>
            <a:endParaRPr lang="hr-HR" sz="1200" b="1" kern="1200" dirty="0">
              <a:solidFill>
                <a:schemeClr val="tx1"/>
              </a:solidFill>
              <a:latin typeface="+mn-lt"/>
              <a:ea typeface="+mn-ea"/>
              <a:cs typeface="+mn-cs"/>
            </a:endParaRPr>
          </a:p>
          <a:p>
            <a:r>
              <a:rPr lang="it-IT" sz="1200" b="1" kern="1200" dirty="0" err="1">
                <a:solidFill>
                  <a:schemeClr val="tx1"/>
                </a:solidFill>
                <a:latin typeface="+mn-lt"/>
                <a:ea typeface="+mn-ea"/>
                <a:cs typeface="+mn-cs"/>
              </a:rPr>
              <a:t>Sve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što</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imao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sva</a:t>
            </a:r>
            <a:r>
              <a:rPr lang="it-IT" sz="1200" b="1" kern="1200" dirty="0">
                <a:solidFill>
                  <a:schemeClr val="tx1"/>
                </a:solidFill>
                <a:latin typeface="+mn-lt"/>
                <a:ea typeface="+mn-ea"/>
                <a:cs typeface="+mn-cs"/>
              </a:rPr>
              <a:t> glagolitica </a:t>
            </a:r>
            <a:r>
              <a:rPr lang="it-IT" sz="1200" b="1" kern="1200" dirty="0" err="1">
                <a:solidFill>
                  <a:schemeClr val="tx1"/>
                </a:solidFill>
                <a:latin typeface="+mn-lt"/>
                <a:ea typeface="+mn-ea"/>
                <a:cs typeface="+mn-cs"/>
              </a:rPr>
              <a:t>sve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rukopise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straoslavensku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gramatiku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rječnik</a:t>
            </a:r>
            <a:r>
              <a:rPr lang="it-IT" sz="1200" b="1" kern="1200" dirty="0">
                <a:solidFill>
                  <a:schemeClr val="tx1"/>
                </a:solidFill>
                <a:latin typeface="+mn-lt"/>
                <a:ea typeface="+mn-ea"/>
                <a:cs typeface="+mn-cs"/>
              </a:rPr>
              <a:t> , </a:t>
            </a:r>
            <a:r>
              <a:rPr lang="it-IT" sz="1200" b="1" kern="1200" dirty="0" err="1">
                <a:solidFill>
                  <a:schemeClr val="tx1"/>
                </a:solidFill>
                <a:latin typeface="+mn-lt"/>
                <a:ea typeface="+mn-ea"/>
                <a:cs typeface="+mn-cs"/>
              </a:rPr>
              <a:t>psaltir</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staroslavenskom</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jeziku</a:t>
            </a:r>
            <a:r>
              <a:rPr lang="it-IT" sz="1200" b="1" kern="1200" dirty="0">
                <a:solidFill>
                  <a:schemeClr val="tx1"/>
                </a:solidFill>
                <a:latin typeface="+mn-lt"/>
                <a:ea typeface="+mn-ea"/>
                <a:cs typeface="+mn-cs"/>
              </a:rPr>
              <a:t> i </a:t>
            </a:r>
            <a:r>
              <a:rPr lang="it-IT" sz="1200" b="1" kern="1200" dirty="0" err="1">
                <a:solidFill>
                  <a:schemeClr val="tx1"/>
                </a:solidFill>
                <a:latin typeface="+mn-lt"/>
                <a:ea typeface="+mn-ea"/>
                <a:cs typeface="+mn-cs"/>
              </a:rPr>
              <a:t>dobar</a:t>
            </a:r>
            <a:r>
              <a:rPr lang="it-IT" sz="1200" b="1" kern="1200" dirty="0">
                <a:solidFill>
                  <a:schemeClr val="tx1"/>
                </a:solidFill>
                <a:latin typeface="+mn-lt"/>
                <a:ea typeface="+mn-ea"/>
                <a:cs typeface="+mn-cs"/>
              </a:rPr>
              <a:t> dio </a:t>
            </a:r>
            <a:r>
              <a:rPr lang="it-IT" sz="1200" b="1" kern="1200" dirty="0" err="1">
                <a:solidFill>
                  <a:schemeClr val="tx1"/>
                </a:solidFill>
                <a:latin typeface="+mn-lt"/>
                <a:ea typeface="+mn-ea"/>
                <a:cs typeface="+mn-cs"/>
              </a:rPr>
              <a:t>čitanja</a:t>
            </a:r>
            <a:r>
              <a:rPr lang="it-IT" sz="1200" b="1" kern="1200" dirty="0">
                <a:solidFill>
                  <a:schemeClr val="tx1"/>
                </a:solidFill>
                <a:latin typeface="+mn-lt"/>
                <a:ea typeface="+mn-ea"/>
                <a:cs typeface="+mn-cs"/>
              </a:rPr>
              <a:t> ili </a:t>
            </a:r>
            <a:r>
              <a:rPr lang="it-IT" sz="1200" b="1" kern="1200" dirty="0" err="1">
                <a:solidFill>
                  <a:schemeClr val="tx1"/>
                </a:solidFill>
                <a:latin typeface="+mn-lt"/>
                <a:ea typeface="+mn-ea"/>
                <a:cs typeface="+mn-cs"/>
              </a:rPr>
              <a:t>lekcija</a:t>
            </a:r>
            <a:r>
              <a:rPr lang="it-IT" sz="1200" b="1" kern="1200" dirty="0">
                <a:solidFill>
                  <a:schemeClr val="tx1"/>
                </a:solidFill>
                <a:latin typeface="+mn-lt"/>
                <a:ea typeface="+mn-ea"/>
                <a:cs typeface="+mn-cs"/>
              </a:rPr>
              <a:t> za </a:t>
            </a:r>
            <a:r>
              <a:rPr lang="it-IT" sz="1200" b="1" kern="1200" dirty="0" err="1">
                <a:solidFill>
                  <a:schemeClr val="tx1"/>
                </a:solidFill>
                <a:latin typeface="+mn-lt"/>
                <a:ea typeface="+mn-ea"/>
                <a:cs typeface="+mn-cs"/>
              </a:rPr>
              <a:t>brevijar</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glagoljska</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slova</a:t>
            </a:r>
            <a:r>
              <a:rPr lang="it-IT" sz="1200" b="1" kern="1200" dirty="0">
                <a:solidFill>
                  <a:schemeClr val="tx1"/>
                </a:solidFill>
                <a:latin typeface="+mn-lt"/>
                <a:ea typeface="+mn-ea"/>
                <a:cs typeface="+mn-cs"/>
              </a:rPr>
              <a:t>  matrice i </a:t>
            </a:r>
            <a:r>
              <a:rPr lang="it-IT" sz="1200" b="1" kern="1200" dirty="0" err="1">
                <a:solidFill>
                  <a:schemeClr val="tx1"/>
                </a:solidFill>
                <a:latin typeface="+mn-lt"/>
                <a:ea typeface="+mn-ea"/>
                <a:cs typeface="+mn-cs"/>
              </a:rPr>
              <a:t>druge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tiskarske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stvari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ostavio</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Satroslavenskoj</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akademiji</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Krku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Ostavio</a:t>
            </a:r>
            <a:r>
              <a:rPr lang="it-IT" sz="1200" b="1" kern="1200" dirty="0">
                <a:solidFill>
                  <a:schemeClr val="tx1"/>
                </a:solidFill>
                <a:latin typeface="+mn-lt"/>
                <a:ea typeface="+mn-ea"/>
                <a:cs typeface="+mn-cs"/>
              </a:rPr>
              <a:t> je i </a:t>
            </a:r>
            <a:r>
              <a:rPr lang="it-IT" sz="1200" b="1" kern="1200" dirty="0" err="1">
                <a:solidFill>
                  <a:schemeClr val="tx1"/>
                </a:solidFill>
                <a:latin typeface="+mn-lt"/>
                <a:ea typeface="+mn-ea"/>
                <a:cs typeface="+mn-cs"/>
              </a:rPr>
              <a:t>dvije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tisuće</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austrijskih</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kruna</a:t>
            </a:r>
            <a:r>
              <a:rPr lang="it-IT" sz="1200" b="1" kern="1200" dirty="0">
                <a:solidFill>
                  <a:schemeClr val="tx1"/>
                </a:solidFill>
                <a:latin typeface="+mn-lt"/>
                <a:ea typeface="+mn-ea"/>
                <a:cs typeface="+mn-cs"/>
              </a:rPr>
              <a:t> za </a:t>
            </a:r>
            <a:r>
              <a:rPr lang="it-IT" sz="1200" b="1" kern="1200" dirty="0" err="1">
                <a:solidFill>
                  <a:schemeClr val="tx1"/>
                </a:solidFill>
                <a:latin typeface="+mn-lt"/>
                <a:ea typeface="+mn-ea"/>
                <a:cs typeface="+mn-cs"/>
              </a:rPr>
              <a:t>nabavu</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novih</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glagoljskih</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slova</a:t>
            </a:r>
            <a:r>
              <a:rPr lang="it-IT" sz="1200" b="1" kern="1200" dirty="0">
                <a:solidFill>
                  <a:schemeClr val="tx1"/>
                </a:solidFill>
                <a:latin typeface="+mn-lt"/>
                <a:ea typeface="+mn-ea"/>
                <a:cs typeface="+mn-cs"/>
              </a:rPr>
              <a:t> . </a:t>
            </a:r>
            <a:r>
              <a:rPr lang="it-IT" sz="1200" b="1" kern="1200" dirty="0" err="1">
                <a:solidFill>
                  <a:schemeClr val="tx1"/>
                </a:solidFill>
                <a:latin typeface="+mn-lt"/>
                <a:ea typeface="+mn-ea"/>
                <a:cs typeface="+mn-cs"/>
              </a:rPr>
              <a:t>Kao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što</a:t>
            </a:r>
            <a:r>
              <a:rPr lang="it-IT" sz="1200" b="1" kern="1200" dirty="0">
                <a:solidFill>
                  <a:schemeClr val="tx1"/>
                </a:solidFill>
                <a:latin typeface="+mn-lt"/>
                <a:ea typeface="+mn-ea"/>
                <a:cs typeface="+mn-cs"/>
              </a:rPr>
              <a:t> je </a:t>
            </a:r>
            <a:r>
              <a:rPr lang="it-IT" sz="1200" b="1" kern="1200" dirty="0" err="1">
                <a:solidFill>
                  <a:schemeClr val="tx1"/>
                </a:solidFill>
                <a:latin typeface="+mn-lt"/>
                <a:ea typeface="+mn-ea"/>
                <a:cs typeface="+mn-cs"/>
              </a:rPr>
              <a:t>živ</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služio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glagoljici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tako</a:t>
            </a:r>
            <a:r>
              <a:rPr lang="it-IT" sz="1200" b="1" kern="1200" dirty="0">
                <a:solidFill>
                  <a:schemeClr val="tx1"/>
                </a:solidFill>
                <a:latin typeface="+mn-lt"/>
                <a:ea typeface="+mn-ea"/>
                <a:cs typeface="+mn-cs"/>
              </a:rPr>
              <a:t> je i </a:t>
            </a:r>
            <a:r>
              <a:rPr lang="it-IT" sz="1200" b="1" kern="1200" dirty="0" err="1">
                <a:solidFill>
                  <a:schemeClr val="tx1"/>
                </a:solidFill>
                <a:latin typeface="+mn-lt"/>
                <a:ea typeface="+mn-ea"/>
                <a:cs typeface="+mn-cs"/>
              </a:rPr>
              <a:t>po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smrti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htio</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biti</a:t>
            </a:r>
            <a:r>
              <a:rPr lang="it-IT" sz="1200" b="1" kern="1200" dirty="0">
                <a:solidFill>
                  <a:schemeClr val="tx1"/>
                </a:solidFill>
                <a:latin typeface="+mn-lt"/>
                <a:ea typeface="+mn-ea"/>
                <a:cs typeface="+mn-cs"/>
              </a:rPr>
              <a:t> u </a:t>
            </a:r>
            <a:r>
              <a:rPr lang="it-IT" sz="1200" b="1" kern="1200" dirty="0" err="1">
                <a:solidFill>
                  <a:schemeClr val="tx1"/>
                </a:solidFill>
                <a:latin typeface="+mn-lt"/>
                <a:ea typeface="+mn-ea"/>
                <a:cs typeface="+mn-cs"/>
              </a:rPr>
              <a:t>službi</a:t>
            </a:r>
            <a:r>
              <a:rPr lang="it-IT" sz="1200" b="1" kern="1200" dirty="0">
                <a:solidFill>
                  <a:schemeClr val="tx1"/>
                </a:solidFill>
                <a:latin typeface="+mn-lt"/>
                <a:ea typeface="+mn-ea"/>
                <a:cs typeface="+mn-cs"/>
              </a:rPr>
              <a:t> </a:t>
            </a:r>
            <a:r>
              <a:rPr lang="it-IT" sz="1200" b="1" kern="1200" dirty="0" err="1">
                <a:solidFill>
                  <a:schemeClr val="tx1"/>
                </a:solidFill>
                <a:latin typeface="+mn-lt"/>
                <a:ea typeface="+mn-ea"/>
                <a:cs typeface="+mn-cs"/>
              </a:rPr>
              <a:t>svojih</a:t>
            </a:r>
            <a:r>
              <a:rPr lang="it-IT" sz="1200" b="1" kern="1200" dirty="0">
                <a:solidFill>
                  <a:schemeClr val="tx1"/>
                </a:solidFill>
                <a:latin typeface="+mn-lt"/>
                <a:ea typeface="+mn-ea"/>
                <a:cs typeface="+mn-cs"/>
              </a:rPr>
              <a:t> ideala</a:t>
            </a:r>
            <a:endParaRPr lang="hr-HR" sz="1200" b="1" kern="1200" dirty="0">
              <a:solidFill>
                <a:schemeClr val="tx1"/>
              </a:solidFill>
              <a:latin typeface="+mn-lt"/>
              <a:ea typeface="+mn-ea"/>
              <a:cs typeface="+mn-cs"/>
            </a:endParaRPr>
          </a:p>
          <a:p>
            <a:endParaRPr lang="hr-HR" sz="1200" kern="1200" dirty="0">
              <a:solidFill>
                <a:schemeClr val="tx1"/>
              </a:solidFill>
              <a:latin typeface="+mn-lt"/>
              <a:ea typeface="+mn-ea"/>
              <a:cs typeface="+mn-cs"/>
            </a:endParaRPr>
          </a:p>
          <a:p>
            <a:r>
              <a:rPr lang="it-IT" sz="1200" kern="1200" dirty="0" err="1">
                <a:solidFill>
                  <a:schemeClr val="tx1"/>
                </a:solidFill>
                <a:latin typeface="+mn-lt"/>
                <a:ea typeface="+mn-ea"/>
                <a:cs typeface="+mn-cs"/>
              </a:rPr>
              <a:t>Nismo</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našli</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pouzdane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podatke</a:t>
            </a:r>
            <a:r>
              <a:rPr lang="it-IT" sz="1200" kern="1200" dirty="0">
                <a:solidFill>
                  <a:schemeClr val="tx1"/>
                </a:solidFill>
                <a:latin typeface="+mn-lt"/>
                <a:ea typeface="+mn-ea"/>
                <a:cs typeface="+mn-cs"/>
              </a:rPr>
              <a:t> je li Parčić </a:t>
            </a:r>
            <a:r>
              <a:rPr lang="it-IT" sz="1200" kern="1200" dirty="0" err="1">
                <a:solidFill>
                  <a:schemeClr val="tx1"/>
                </a:solidFill>
                <a:latin typeface="+mn-lt"/>
                <a:ea typeface="+mn-ea"/>
                <a:cs typeface="+mn-cs"/>
              </a:rPr>
              <a:t>posljednje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dane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mjesece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pa</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čak</a:t>
            </a:r>
            <a:r>
              <a:rPr lang="it-IT" sz="1200" kern="1200" dirty="0">
                <a:solidFill>
                  <a:schemeClr val="tx1"/>
                </a:solidFill>
                <a:latin typeface="+mn-lt"/>
                <a:ea typeface="+mn-ea"/>
                <a:cs typeface="+mn-cs"/>
              </a:rPr>
              <a:t> i godine </a:t>
            </a:r>
            <a:r>
              <a:rPr lang="it-IT" sz="1200" kern="1200" dirty="0" err="1">
                <a:solidFill>
                  <a:schemeClr val="tx1"/>
                </a:solidFill>
                <a:latin typeface="+mn-lt"/>
                <a:ea typeface="+mn-ea"/>
                <a:cs typeface="+mn-cs"/>
              </a:rPr>
              <a:t>svoga</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života</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doista</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proveo</a:t>
            </a:r>
            <a:r>
              <a:rPr lang="it-IT" sz="1200" kern="1200" dirty="0">
                <a:solidFill>
                  <a:schemeClr val="tx1"/>
                </a:solidFill>
                <a:latin typeface="+mn-lt"/>
                <a:ea typeface="+mn-ea"/>
                <a:cs typeface="+mn-cs"/>
              </a:rPr>
              <a:t> u </a:t>
            </a:r>
            <a:r>
              <a:rPr lang="it-IT" sz="1200" kern="1200" dirty="0" err="1">
                <a:solidFill>
                  <a:schemeClr val="tx1"/>
                </a:solidFill>
                <a:latin typeface="+mn-lt"/>
                <a:ea typeface="+mn-ea"/>
                <a:cs typeface="+mn-cs"/>
              </a:rPr>
              <a:t>Zavodu</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sv</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Jeronima</a:t>
            </a:r>
            <a:r>
              <a:rPr lang="it-IT" sz="1200" kern="1200" dirty="0">
                <a:solidFill>
                  <a:schemeClr val="tx1"/>
                </a:solidFill>
                <a:latin typeface="+mn-lt"/>
                <a:ea typeface="+mn-ea"/>
                <a:cs typeface="+mn-cs"/>
              </a:rPr>
              <a:t> u </a:t>
            </a:r>
            <a:r>
              <a:rPr lang="it-IT" sz="1200" kern="1200" dirty="0" err="1">
                <a:solidFill>
                  <a:schemeClr val="tx1"/>
                </a:solidFill>
                <a:latin typeface="+mn-lt"/>
                <a:ea typeface="+mn-ea"/>
                <a:cs typeface="+mn-cs"/>
              </a:rPr>
              <a:t>Rimu</a:t>
            </a:r>
            <a:r>
              <a:rPr lang="it-IT" sz="1200" kern="1200" dirty="0">
                <a:solidFill>
                  <a:schemeClr val="tx1"/>
                </a:solidFill>
                <a:latin typeface="+mn-lt"/>
                <a:ea typeface="+mn-ea"/>
                <a:cs typeface="+mn-cs"/>
              </a:rPr>
              <a:t> ili </a:t>
            </a:r>
            <a:r>
              <a:rPr lang="it-IT" sz="1200" kern="1200" dirty="0" err="1">
                <a:solidFill>
                  <a:schemeClr val="tx1"/>
                </a:solidFill>
                <a:latin typeface="+mn-lt"/>
                <a:ea typeface="+mn-ea"/>
                <a:cs typeface="+mn-cs"/>
              </a:rPr>
              <a:t>je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odatle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ipak</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otišao</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Na</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jednom</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popisu</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svećenika</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koji</a:t>
            </a:r>
            <a:r>
              <a:rPr lang="it-IT" sz="1200" kern="1200" dirty="0">
                <a:solidFill>
                  <a:schemeClr val="tx1"/>
                </a:solidFill>
                <a:latin typeface="+mn-lt"/>
                <a:ea typeface="+mn-ea"/>
                <a:cs typeface="+mn-cs"/>
              </a:rPr>
              <a:t> su </a:t>
            </a:r>
            <a:r>
              <a:rPr lang="it-IT" sz="1200" kern="1200" dirty="0" err="1">
                <a:solidFill>
                  <a:schemeClr val="tx1"/>
                </a:solidFill>
                <a:latin typeface="+mn-lt"/>
                <a:ea typeface="+mn-ea"/>
                <a:cs typeface="+mn-cs"/>
              </a:rPr>
              <a:t>boravili</a:t>
            </a:r>
            <a:r>
              <a:rPr lang="it-IT" sz="1200" kern="1200" dirty="0">
                <a:solidFill>
                  <a:schemeClr val="tx1"/>
                </a:solidFill>
                <a:latin typeface="+mn-lt"/>
                <a:ea typeface="+mn-ea"/>
                <a:cs typeface="+mn-cs"/>
              </a:rPr>
              <a:t> u </a:t>
            </a:r>
            <a:r>
              <a:rPr lang="it-IT" sz="1200" kern="1200" dirty="0" err="1">
                <a:solidFill>
                  <a:schemeClr val="tx1"/>
                </a:solidFill>
                <a:latin typeface="+mn-lt"/>
                <a:ea typeface="+mn-ea"/>
                <a:cs typeface="+mn-cs"/>
              </a:rPr>
              <a:t>Zavodu</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sv</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Jeronima</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uz</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Parčićevo</a:t>
            </a:r>
            <a:r>
              <a:rPr lang="it-IT" sz="1200" kern="1200" dirty="0">
                <a:solidFill>
                  <a:schemeClr val="tx1"/>
                </a:solidFill>
                <a:latin typeface="+mn-lt"/>
                <a:ea typeface="+mn-ea"/>
                <a:cs typeface="+mn-cs"/>
              </a:rPr>
              <a:t> ime </a:t>
            </a:r>
            <a:r>
              <a:rPr lang="it-IT" sz="1200" kern="1200" dirty="0" err="1">
                <a:solidFill>
                  <a:schemeClr val="tx1"/>
                </a:solidFill>
                <a:latin typeface="+mn-lt"/>
                <a:ea typeface="+mn-ea"/>
                <a:cs typeface="+mn-cs"/>
              </a:rPr>
              <a:t>je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navedeno</a:t>
            </a:r>
            <a:r>
              <a:rPr lang="it-IT" sz="1200" kern="1200" dirty="0">
                <a:solidFill>
                  <a:schemeClr val="tx1"/>
                </a:solidFill>
                <a:latin typeface="+mn-lt"/>
                <a:ea typeface="+mn-ea"/>
                <a:cs typeface="+mn-cs"/>
              </a:rPr>
              <a:t>: ‘’1. </a:t>
            </a:r>
            <a:r>
              <a:rPr lang="it-IT" sz="1200" kern="1200" dirty="0" err="1">
                <a:solidFill>
                  <a:schemeClr val="tx1"/>
                </a:solidFill>
                <a:latin typeface="+mn-lt"/>
                <a:ea typeface="+mn-ea"/>
                <a:cs typeface="+mn-cs"/>
              </a:rPr>
              <a:t>maj</a:t>
            </a:r>
            <a:r>
              <a:rPr lang="it-IT" sz="1200" kern="1200" dirty="0">
                <a:solidFill>
                  <a:schemeClr val="tx1"/>
                </a:solidFill>
                <a:latin typeface="+mn-lt"/>
                <a:ea typeface="+mn-ea"/>
                <a:cs typeface="+mn-cs"/>
              </a:rPr>
              <a:t> 1876., </a:t>
            </a:r>
            <a:r>
              <a:rPr lang="it-IT" sz="1200" kern="1200" dirty="0" err="1">
                <a:solidFill>
                  <a:schemeClr val="tx1"/>
                </a:solidFill>
                <a:latin typeface="+mn-lt"/>
                <a:ea typeface="+mn-ea"/>
                <a:cs typeface="+mn-cs"/>
              </a:rPr>
              <a:t>prestao</a:t>
            </a:r>
            <a:r>
              <a:rPr lang="it-IT" sz="1200" kern="1200" dirty="0">
                <a:solidFill>
                  <a:schemeClr val="tx1"/>
                </a:solidFill>
                <a:latin typeface="+mn-lt"/>
                <a:ea typeface="+mn-ea"/>
                <a:cs typeface="+mn-cs"/>
              </a:rPr>
              <a:t> 1. </a:t>
            </a:r>
            <a:r>
              <a:rPr lang="it-IT" sz="1200" kern="1200" dirty="0" err="1">
                <a:solidFill>
                  <a:schemeClr val="tx1"/>
                </a:solidFill>
                <a:latin typeface="+mn-lt"/>
                <a:ea typeface="+mn-ea"/>
                <a:cs typeface="+mn-cs"/>
              </a:rPr>
              <a:t>dec</a:t>
            </a:r>
            <a:r>
              <a:rPr lang="it-IT" sz="1200" kern="1200" dirty="0">
                <a:solidFill>
                  <a:schemeClr val="tx1"/>
                </a:solidFill>
                <a:latin typeface="+mn-lt"/>
                <a:ea typeface="+mn-ea"/>
                <a:cs typeface="+mn-cs"/>
              </a:rPr>
              <a:t>. 1897.’’ U </a:t>
            </a:r>
            <a:r>
              <a:rPr lang="it-IT" sz="1200" kern="1200" dirty="0" err="1">
                <a:solidFill>
                  <a:schemeClr val="tx1"/>
                </a:solidFill>
                <a:latin typeface="+mn-lt"/>
                <a:ea typeface="+mn-ea"/>
                <a:cs typeface="+mn-cs"/>
              </a:rPr>
              <a:t>njegovoj</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ostavštini</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pronađen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je</a:t>
            </a:r>
            <a:r>
              <a:rPr lang="it-IT" sz="1200" kern="1200" dirty="0">
                <a:solidFill>
                  <a:schemeClr val="tx1"/>
                </a:solidFill>
                <a:latin typeface="+mn-lt"/>
                <a:ea typeface="+mn-ea"/>
                <a:cs typeface="+mn-cs"/>
              </a:rPr>
              <a:t> i </a:t>
            </a:r>
            <a:r>
              <a:rPr lang="it-IT" sz="1200" kern="1200" dirty="0" err="1">
                <a:solidFill>
                  <a:schemeClr val="tx1"/>
                </a:solidFill>
                <a:latin typeface="+mn-lt"/>
                <a:ea typeface="+mn-ea"/>
                <a:cs typeface="+mn-cs"/>
              </a:rPr>
              <a:t>jedan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račun</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ispostavljen</a:t>
            </a:r>
            <a:r>
              <a:rPr lang="it-IT" sz="1200" kern="1200" dirty="0">
                <a:solidFill>
                  <a:schemeClr val="tx1"/>
                </a:solidFill>
                <a:latin typeface="+mn-lt"/>
                <a:ea typeface="+mn-ea"/>
                <a:cs typeface="+mn-cs"/>
              </a:rPr>
              <a:t> od </a:t>
            </a:r>
            <a:r>
              <a:rPr lang="it-IT" sz="1200" kern="1200" dirty="0" err="1">
                <a:solidFill>
                  <a:schemeClr val="tx1"/>
                </a:solidFill>
                <a:latin typeface="+mn-lt"/>
                <a:ea typeface="+mn-ea"/>
                <a:cs typeface="+mn-cs"/>
              </a:rPr>
              <a:t>nekog</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gostinjca</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za</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plaćanje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sobe</a:t>
            </a:r>
            <a:r>
              <a:rPr lang="it-IT" sz="1200" kern="1200" dirty="0">
                <a:solidFill>
                  <a:schemeClr val="tx1"/>
                </a:solidFill>
                <a:latin typeface="+mn-lt"/>
                <a:ea typeface="+mn-ea"/>
                <a:cs typeface="+mn-cs"/>
              </a:rPr>
              <a:t> </a:t>
            </a:r>
            <a:r>
              <a:rPr lang="it-IT" sz="1200" kern="1200" dirty="0" err="1">
                <a:solidFill>
                  <a:schemeClr val="tx1"/>
                </a:solidFill>
                <a:latin typeface="+mn-lt"/>
                <a:ea typeface="+mn-ea"/>
                <a:cs typeface="+mn-cs"/>
              </a:rPr>
              <a:t>negdje</a:t>
            </a:r>
            <a:r>
              <a:rPr lang="it-IT" sz="1200" kern="1200" dirty="0">
                <a:solidFill>
                  <a:schemeClr val="tx1"/>
                </a:solidFill>
                <a:latin typeface="+mn-lt"/>
                <a:ea typeface="+mn-ea"/>
                <a:cs typeface="+mn-cs"/>
              </a:rPr>
              <a:t> u </a:t>
            </a:r>
            <a:r>
              <a:rPr lang="it-IT" sz="1200" kern="1200" dirty="0" err="1">
                <a:solidFill>
                  <a:schemeClr val="tx1"/>
                </a:solidFill>
                <a:latin typeface="+mn-lt"/>
                <a:ea typeface="+mn-ea"/>
                <a:cs typeface="+mn-cs"/>
              </a:rPr>
              <a:t>Rimu</a:t>
            </a:r>
            <a:r>
              <a:rPr lang="it-IT" sz="1200" kern="1200" dirty="0">
                <a:solidFill>
                  <a:schemeClr val="tx1"/>
                </a:solidFill>
                <a:latin typeface="+mn-lt"/>
                <a:ea typeface="+mn-ea"/>
                <a:cs typeface="+mn-cs"/>
              </a:rPr>
              <a:t>, u </a:t>
            </a:r>
            <a:r>
              <a:rPr lang="it-IT" sz="1200" kern="1200" dirty="0" err="1">
                <a:solidFill>
                  <a:schemeClr val="tx1"/>
                </a:solidFill>
                <a:latin typeface="+mn-lt"/>
                <a:ea typeface="+mn-ea"/>
                <a:cs typeface="+mn-cs"/>
              </a:rPr>
              <a:t>razdoblju</a:t>
            </a:r>
            <a:r>
              <a:rPr lang="it-IT" sz="1200" kern="1200" dirty="0">
                <a:solidFill>
                  <a:schemeClr val="tx1"/>
                </a:solidFill>
                <a:latin typeface="+mn-lt"/>
                <a:ea typeface="+mn-ea"/>
                <a:cs typeface="+mn-cs"/>
              </a:rPr>
              <a:t> od 15. </a:t>
            </a:r>
            <a:r>
              <a:rPr lang="it-IT" sz="1200" kern="1200" dirty="0" err="1">
                <a:solidFill>
                  <a:schemeClr val="tx1"/>
                </a:solidFill>
                <a:latin typeface="+mn-lt"/>
                <a:ea typeface="+mn-ea"/>
                <a:cs typeface="+mn-cs"/>
              </a:rPr>
              <a:t>svibnja</a:t>
            </a:r>
            <a:r>
              <a:rPr lang="it-IT" sz="1200" kern="1200" dirty="0">
                <a:solidFill>
                  <a:schemeClr val="tx1"/>
                </a:solidFill>
                <a:latin typeface="+mn-lt"/>
                <a:ea typeface="+mn-ea"/>
                <a:cs typeface="+mn-cs"/>
              </a:rPr>
              <a:t> 1901. do 28. </a:t>
            </a:r>
            <a:r>
              <a:rPr lang="it-IT" sz="1200" kern="1200" dirty="0" err="1">
                <a:solidFill>
                  <a:schemeClr val="tx1"/>
                </a:solidFill>
                <a:latin typeface="+mn-lt"/>
                <a:ea typeface="+mn-ea"/>
                <a:cs typeface="+mn-cs"/>
              </a:rPr>
              <a:t>studenog</a:t>
            </a:r>
            <a:r>
              <a:rPr lang="it-IT" sz="1200" kern="1200" dirty="0">
                <a:solidFill>
                  <a:schemeClr val="tx1"/>
                </a:solidFill>
                <a:latin typeface="+mn-lt"/>
                <a:ea typeface="+mn-ea"/>
                <a:cs typeface="+mn-cs"/>
              </a:rPr>
              <a:t> 1902. godine.</a:t>
            </a:r>
            <a:endParaRPr lang="hr-HR" sz="1200" kern="1200" dirty="0">
              <a:solidFill>
                <a:schemeClr val="tx1"/>
              </a:solidFill>
              <a:latin typeface="+mn-lt"/>
              <a:ea typeface="+mn-ea"/>
              <a:cs typeface="+mn-cs"/>
            </a:endParaRPr>
          </a:p>
          <a:p>
            <a:endParaRPr lang="hr-HR" dirty="0"/>
          </a:p>
          <a:p>
            <a:r>
              <a:rPr lang="hr-HR" baseline="0" dirty="0"/>
              <a:t>. </a:t>
            </a:r>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53</a:t>
            </a:fld>
            <a:endParaRPr lang="hr-H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pl-PL" dirty="0"/>
              <a:t>i još jedna lijepa rečenica o njemu. </a:t>
            </a:r>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54</a:t>
            </a:fld>
            <a:endParaRPr lang="hr-HR"/>
          </a:p>
        </p:txBody>
      </p:sp>
    </p:spTree>
    <p:extLst>
      <p:ext uri="{BB962C8B-B14F-4D97-AF65-F5344CB8AC3E}">
        <p14:creationId xmlns:p14="http://schemas.microsoft.com/office/powerpoint/2010/main" val="15970665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55</a:t>
            </a:fld>
            <a:endParaRPr lang="hr-HR"/>
          </a:p>
        </p:txBody>
      </p:sp>
    </p:spTree>
    <p:extLst>
      <p:ext uri="{BB962C8B-B14F-4D97-AF65-F5344CB8AC3E}">
        <p14:creationId xmlns:p14="http://schemas.microsoft.com/office/powerpoint/2010/main" val="3867664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a:t>Iza velikog oltara u koru, nalazi se </a:t>
            </a:r>
            <a:r>
              <a:rPr lang="hr-HR" b="1" dirty="0" err="1"/>
              <a:t>Parčićev</a:t>
            </a:r>
            <a:r>
              <a:rPr lang="hr-HR" b="1" dirty="0"/>
              <a:t> </a:t>
            </a:r>
            <a:r>
              <a:rPr lang="hr-HR" b="1" dirty="0" err="1"/>
              <a:t>himan</a:t>
            </a:r>
            <a:r>
              <a:rPr lang="hr-HR" b="1" dirty="0"/>
              <a:t> Blaženoj  Djevici Mariji „</a:t>
            </a:r>
            <a:r>
              <a:rPr lang="hr-HR" b="1" dirty="0" err="1"/>
              <a:t>Tota</a:t>
            </a:r>
            <a:r>
              <a:rPr lang="hr-HR" b="1" dirty="0"/>
              <a:t> </a:t>
            </a:r>
            <a:r>
              <a:rPr lang="hr-HR" b="1" dirty="0" err="1"/>
              <a:t>pulchra</a:t>
            </a:r>
            <a:r>
              <a:rPr lang="hr-HR" b="1" dirty="0"/>
              <a:t> </a:t>
            </a:r>
            <a:r>
              <a:rPr lang="hr-HR" b="1" dirty="0" err="1"/>
              <a:t>es</a:t>
            </a:r>
            <a:r>
              <a:rPr lang="hr-HR" b="1" dirty="0"/>
              <a:t> Maria” „Sva </a:t>
            </a:r>
            <a:r>
              <a:rPr lang="hr-HR" b="1" dirty="0" err="1"/>
              <a:t>liepa</a:t>
            </a:r>
            <a:r>
              <a:rPr lang="hr-HR" b="1" dirty="0"/>
              <a:t> si Marie”,  ispisan  glagoljicom,  starohrvatskim jezikom. </a:t>
            </a:r>
          </a:p>
          <a:p>
            <a:r>
              <a:rPr lang="hr-HR" b="1" dirty="0"/>
              <a:t>Do liturgijske obnove Drugog vatikanskog sabora (1965.) služba božja (sv. misa i sv. </a:t>
            </a:r>
            <a:r>
              <a:rPr lang="hr-HR" b="1" dirty="0" err="1"/>
              <a:t>oficij</a:t>
            </a:r>
            <a:r>
              <a:rPr lang="hr-HR" b="1" dirty="0"/>
              <a:t> ) obavljao se na starohrvatskom jeziku. </a:t>
            </a:r>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6</a:t>
            </a:fld>
            <a:endParaRPr lang="hr-HR"/>
          </a:p>
        </p:txBody>
      </p:sp>
    </p:spTree>
    <p:extLst>
      <p:ext uri="{BB962C8B-B14F-4D97-AF65-F5344CB8AC3E}">
        <p14:creationId xmlns:p14="http://schemas.microsoft.com/office/powerpoint/2010/main" val="379307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b="1" dirty="0"/>
              <a:t>Iz </a:t>
            </a:r>
            <a:r>
              <a:rPr lang="hr-HR" b="1" dirty="0" err="1"/>
              <a:t>Glavotoka</a:t>
            </a:r>
            <a:r>
              <a:rPr lang="hr-HR" b="1" dirty="0"/>
              <a:t> Roman Gršković šalje </a:t>
            </a:r>
            <a:r>
              <a:rPr lang="hr-HR" b="1" dirty="0" err="1"/>
              <a:t>Parčića</a:t>
            </a:r>
            <a:r>
              <a:rPr lang="hr-HR" b="1" dirty="0"/>
              <a:t>  u samostan trećoredaca glagoljaša u Krku, gdje pohađa Višu pučku školu (Glavnu njemačko –talijansku školu). Završava je odličnim uspjehom .Tih godina je  ravnatelj Glavne škole u Krku</a:t>
            </a:r>
            <a:r>
              <a:rPr lang="hr-HR" b="1" baseline="0" dirty="0"/>
              <a:t> </a:t>
            </a:r>
            <a:r>
              <a:rPr lang="hr-HR" b="1" dirty="0"/>
              <a:t>Mate Volarić </a:t>
            </a:r>
            <a:r>
              <a:rPr lang="hr-HR" b="1" dirty="0" err="1"/>
              <a:t>Vrbničanin</a:t>
            </a:r>
            <a:r>
              <a:rPr lang="hr-HR" b="1" dirty="0"/>
              <a:t>. </a:t>
            </a:r>
          </a:p>
          <a:p>
            <a:endParaRPr lang="hr-HR" b="1"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7</a:t>
            </a:fld>
            <a:endParaRPr lang="hr-HR"/>
          </a:p>
        </p:txBody>
      </p:sp>
    </p:spTree>
    <p:extLst>
      <p:ext uri="{BB962C8B-B14F-4D97-AF65-F5344CB8AC3E}">
        <p14:creationId xmlns:p14="http://schemas.microsoft.com/office/powerpoint/2010/main" val="1023658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r>
              <a:rPr lang="hr-HR" b="1" dirty="0"/>
              <a:t>Postoji priča kako se  Sveti Franjo  zbog nevremena za jednog putovanja zaustavio u krčkoj luci te je tom prilikom predao načela svoga reda pustinjaku koji je živio u blizini nekadašnje kapele sv. Marije na obali. Smatra se da je samostan izgrađen neposredno nakon  smrti svetog Franje 1226. godine, a prvi spomen samostana zabilježen je u jednoj oporuci godine 1271.  </a:t>
            </a:r>
          </a:p>
          <a:p>
            <a:r>
              <a:rPr lang="hr-HR" b="1" dirty="0"/>
              <a:t>Još  jedna zanimljivost </a:t>
            </a:r>
            <a:r>
              <a:rPr lang="hr-HR" b="1" baseline="0" dirty="0"/>
              <a:t>u knjižnici samostana sv. Franje su bile ili još jesu, prenesene iz samostana </a:t>
            </a:r>
            <a:r>
              <a:rPr lang="hr-HR" b="1" dirty="0"/>
              <a:t>u </a:t>
            </a:r>
            <a:r>
              <a:rPr lang="hr-HR" b="1" dirty="0" err="1"/>
              <a:t>Glavotoku</a:t>
            </a:r>
            <a:r>
              <a:rPr lang="hr-HR" b="1" dirty="0"/>
              <a:t>  dvije knjige skupa uvezane i tiskane u Veneciji 1517. i 1532. i kako stoji  vlasništvo su šibenskoga biskupa Ivana Lučića ujaka</a:t>
            </a:r>
            <a:r>
              <a:rPr lang="hr-HR" b="1" baseline="0" dirty="0"/>
              <a:t> Antuna Vrančića.</a:t>
            </a:r>
            <a:endParaRPr lang="hr-HR" dirty="0"/>
          </a:p>
          <a:p>
            <a:endParaRPr lang="hr-HR" b="1" dirty="0"/>
          </a:p>
          <a:p>
            <a:r>
              <a:rPr lang="hr-HR" dirty="0"/>
              <a:t>Uz samostan nalazi se crkva svetoga Franje, uz koju je već 1300 bila povezana brojna bratovština toga sveca. Krajem XV stoljeća krčki knez Ivan VII Frankopan izgnao je franjevce konventualce iz samostana i na njihovo mjesto doveo franjevce </a:t>
            </a:r>
            <a:r>
              <a:rPr lang="hr-HR" dirty="0" err="1"/>
              <a:t>opservante</a:t>
            </a:r>
            <a:r>
              <a:rPr lang="hr-HR" dirty="0"/>
              <a:t> ( Hrvate iz Bosne ) koji su mislili na staroslavenskom jeziku . Nedugo nakon toga dolaskom otoka pod Mletačku upravu 14.rujna 1480. dužd </a:t>
            </a:r>
            <a:r>
              <a:rPr lang="hr-HR" dirty="0" err="1"/>
              <a:t>Mocenigo</a:t>
            </a:r>
            <a:r>
              <a:rPr lang="hr-HR" dirty="0"/>
              <a:t> naređuje providuru </a:t>
            </a:r>
            <a:r>
              <a:rPr lang="hr-HR" dirty="0" err="1"/>
              <a:t>Vinciguerri</a:t>
            </a:r>
            <a:r>
              <a:rPr lang="hr-HR" dirty="0"/>
              <a:t> da se samostan, sva imanja i crkva vrate konventualcima, a iduće godine i naredba da se s otoka protjeraju „slavenski redovnici koji posvećuju i vrše službu božju po slavenskom običaju”. Godine 1781. konventualci su zbog pomanjkanja redovnika zatvoriti samostan, pa je on 1783. predan franjevcima trećoredcima  koji su i danas ovdje. </a:t>
            </a:r>
          </a:p>
          <a:p>
            <a:endParaRPr lang="hr-HR" dirty="0"/>
          </a:p>
          <a:p>
            <a:endParaRPr lang="hr-HR" dirty="0"/>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8</a:t>
            </a:fld>
            <a:endParaRPr lang="hr-HR"/>
          </a:p>
        </p:txBody>
      </p:sp>
    </p:spTree>
    <p:extLst>
      <p:ext uri="{BB962C8B-B14F-4D97-AF65-F5344CB8AC3E}">
        <p14:creationId xmlns:p14="http://schemas.microsoft.com/office/powerpoint/2010/main" val="400353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1" dirty="0"/>
              <a:t>Po završetku više pučke škole ostao je još dvije godine u </a:t>
            </a:r>
            <a:r>
              <a:rPr lang="hr-HR" b="1" dirty="0" err="1"/>
              <a:t>Glavotoku</a:t>
            </a:r>
            <a:r>
              <a:rPr lang="hr-HR" b="1" dirty="0"/>
              <a:t> kod rođaka Romana Grškovića pripremajući se za latinske škole učenjem latinskog i  talijanskog jezika  i glagoljice.</a:t>
            </a:r>
          </a:p>
          <a:p>
            <a:r>
              <a:rPr lang="hr-HR" b="1" dirty="0"/>
              <a:t>Prije odlaska iz  </a:t>
            </a:r>
            <a:r>
              <a:rPr lang="hr-HR" b="1" dirty="0" err="1"/>
              <a:t>Glavotoka</a:t>
            </a:r>
            <a:r>
              <a:rPr lang="hr-HR" b="1" dirty="0"/>
              <a:t> oblači redovničko odijelo i dobiva redovničko ime Dragutin.</a:t>
            </a:r>
          </a:p>
          <a:p>
            <a:endParaRPr lang="hr-HR" dirty="0"/>
          </a:p>
          <a:p>
            <a:endParaRPr lang="hr-HR" dirty="0"/>
          </a:p>
        </p:txBody>
      </p:sp>
      <p:sp>
        <p:nvSpPr>
          <p:cNvPr id="4" name="Rezervirano mjesto broja slajda 3"/>
          <p:cNvSpPr>
            <a:spLocks noGrp="1"/>
          </p:cNvSpPr>
          <p:nvPr>
            <p:ph type="sldNum" sz="quarter" idx="10"/>
          </p:nvPr>
        </p:nvSpPr>
        <p:spPr/>
        <p:txBody>
          <a:bodyPr/>
          <a:lstStyle/>
          <a:p>
            <a:fld id="{91522742-343D-44BF-BFDD-9ADF4C8B4C09}" type="slidenum">
              <a:rPr lang="hr-HR" smtClean="0"/>
              <a:pPr/>
              <a:t>9</a:t>
            </a:fld>
            <a:endParaRPr lang="hr-HR"/>
          </a:p>
        </p:txBody>
      </p:sp>
    </p:spTree>
    <p:extLst>
      <p:ext uri="{BB962C8B-B14F-4D97-AF65-F5344CB8AC3E}">
        <p14:creationId xmlns:p14="http://schemas.microsoft.com/office/powerpoint/2010/main" val="1191364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a:t>Kliknite da biste uredili stil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p>
        </p:txBody>
      </p:sp>
      <p:sp>
        <p:nvSpPr>
          <p:cNvPr id="4" name="Rezervirano mjesto datuma 3"/>
          <p:cNvSpPr>
            <a:spLocks noGrp="1"/>
          </p:cNvSpPr>
          <p:nvPr>
            <p:ph type="dt" sz="half" idx="10"/>
          </p:nvPr>
        </p:nvSpPr>
        <p:spPr/>
        <p:txBody>
          <a:bodyPr/>
          <a:lstStyle/>
          <a:p>
            <a:fld id="{3EC93F9E-70FE-40B3-954F-F2E8CEBDF27E}" type="datetimeFigureOut">
              <a:rPr lang="hr-HR" smtClean="0"/>
              <a:pPr/>
              <a:t>13.9.2016.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okomitog teksta 2"/>
          <p:cNvSpPr>
            <a:spLocks noGrp="1"/>
          </p:cNvSpPr>
          <p:nvPr>
            <p:ph type="body" orient="vert" idx="1"/>
          </p:nvPr>
        </p:nvSpPr>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3EC93F9E-70FE-40B3-954F-F2E8CEBDF27E}" type="datetimeFigureOut">
              <a:rPr lang="hr-HR" smtClean="0"/>
              <a:pPr/>
              <a:t>13.9.2016.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a:t>Kliknite da biste uredili stil naslova matrice</a:t>
            </a: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3EC93F9E-70FE-40B3-954F-F2E8CEBDF27E}" type="datetimeFigureOut">
              <a:rPr lang="hr-HR" smtClean="0"/>
              <a:pPr/>
              <a:t>13.9.2016.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idx="1"/>
          </p:nvPr>
        </p:nvSpPr>
        <p:spPr/>
        <p:txBody>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3EC93F9E-70FE-40B3-954F-F2E8CEBDF27E}" type="datetimeFigureOut">
              <a:rPr lang="hr-HR" smtClean="0"/>
              <a:pPr/>
              <a:t>13.9.2016.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a:t>Kliknite da biste uredili stil naslova matrice</a:t>
            </a: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stilove teksta matrice</a:t>
            </a:r>
          </a:p>
        </p:txBody>
      </p:sp>
      <p:sp>
        <p:nvSpPr>
          <p:cNvPr id="4" name="Rezervirano mjesto datuma 3"/>
          <p:cNvSpPr>
            <a:spLocks noGrp="1"/>
          </p:cNvSpPr>
          <p:nvPr>
            <p:ph type="dt" sz="half" idx="10"/>
          </p:nvPr>
        </p:nvSpPr>
        <p:spPr/>
        <p:txBody>
          <a:bodyPr/>
          <a:lstStyle/>
          <a:p>
            <a:fld id="{3EC93F9E-70FE-40B3-954F-F2E8CEBDF27E}" type="datetimeFigureOut">
              <a:rPr lang="hr-HR" smtClean="0"/>
              <a:pPr/>
              <a:t>13.9.2016.</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3EC93F9E-70FE-40B3-954F-F2E8CEBDF27E}" type="datetimeFigureOut">
              <a:rPr lang="hr-HR" smtClean="0"/>
              <a:pPr/>
              <a:t>13.9.2016.</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a:t>Kliknite da biste uredili stil naslova matrice</a:t>
            </a: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3EC93F9E-70FE-40B3-954F-F2E8CEBDF27E}" type="datetimeFigureOut">
              <a:rPr lang="hr-HR" smtClean="0"/>
              <a:pPr/>
              <a:t>13.9.2016.</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datuma 2"/>
          <p:cNvSpPr>
            <a:spLocks noGrp="1"/>
          </p:cNvSpPr>
          <p:nvPr>
            <p:ph type="dt" sz="half" idx="10"/>
          </p:nvPr>
        </p:nvSpPr>
        <p:spPr/>
        <p:txBody>
          <a:bodyPr/>
          <a:lstStyle/>
          <a:p>
            <a:fld id="{3EC93F9E-70FE-40B3-954F-F2E8CEBDF27E}" type="datetimeFigureOut">
              <a:rPr lang="hr-HR" smtClean="0"/>
              <a:pPr/>
              <a:t>13.9.2016.</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3EC93F9E-70FE-40B3-954F-F2E8CEBDF27E}" type="datetimeFigureOut">
              <a:rPr lang="hr-HR" smtClean="0"/>
              <a:pPr/>
              <a:t>13.9.2016.</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a:t>Kliknite da biste uredili stil naslova matrice</a:t>
            </a: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3EC93F9E-70FE-40B3-954F-F2E8CEBDF27E}" type="datetimeFigureOut">
              <a:rPr lang="hr-HR" smtClean="0"/>
              <a:pPr/>
              <a:t>13.9.2016.</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a:t>Kliknite da biste uredili stil naslova matrice</a:t>
            </a: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3EC93F9E-70FE-40B3-954F-F2E8CEBDF27E}" type="datetimeFigureOut">
              <a:rPr lang="hr-HR" smtClean="0"/>
              <a:pPr/>
              <a:t>13.9.2016.</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7357F074-32BA-4098-89E5-797B9D3292EE}"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93F9E-70FE-40B3-954F-F2E8CEBDF27E}" type="datetimeFigureOut">
              <a:rPr lang="hr-HR" smtClean="0"/>
              <a:pPr/>
              <a:t>13.9.2016.</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57F074-32BA-4098-89E5-797B9D3292EE}"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95.png"/><Relationship Id="rId4" Type="http://schemas.openxmlformats.org/officeDocument/2006/relationships/image" Target="../media/image94.tiff"/></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11.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114.png"/><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2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13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476672"/>
            <a:ext cx="8229600" cy="720080"/>
          </a:xfrm>
        </p:spPr>
        <p:txBody>
          <a:bodyPr>
            <a:normAutofit fontScale="90000"/>
          </a:bodyPr>
          <a:lstStyle/>
          <a:p>
            <a:r>
              <a:rPr lang="hr-HR" dirty="0">
                <a:latin typeface="Times New Roman" pitchFamily="18" charset="0"/>
                <a:cs typeface="Times New Roman" pitchFamily="18" charset="0"/>
              </a:rPr>
              <a:t>Dragutin Antun </a:t>
            </a:r>
            <a:r>
              <a:rPr lang="hr-HR" dirty="0" err="1">
                <a:latin typeface="Times New Roman" pitchFamily="18" charset="0"/>
                <a:cs typeface="Times New Roman" pitchFamily="18" charset="0"/>
              </a:rPr>
              <a:t>Parčić</a:t>
            </a:r>
            <a:r>
              <a:rPr lang="hr-HR" dirty="0">
                <a:latin typeface="Times New Roman" pitchFamily="18" charset="0"/>
                <a:cs typeface="Times New Roman" pitchFamily="18" charset="0"/>
              </a:rPr>
              <a:t> </a:t>
            </a:r>
            <a:br>
              <a:rPr lang="hr-HR" dirty="0">
                <a:latin typeface="Times New Roman" pitchFamily="18" charset="0"/>
                <a:cs typeface="Times New Roman" pitchFamily="18" charset="0"/>
              </a:rPr>
            </a:br>
            <a:r>
              <a:rPr lang="hr-HR" sz="1600" dirty="0">
                <a:latin typeface="Times New Roman" pitchFamily="18" charset="0"/>
                <a:cs typeface="Times New Roman" pitchFamily="18" charset="0"/>
              </a:rPr>
              <a:t>Rođenje Vrbnik 1832. </a:t>
            </a:r>
            <a:r>
              <a:rPr lang="hr-HR" sz="1800" dirty="0">
                <a:latin typeface="Times New Roman" pitchFamily="18" charset="0"/>
                <a:cs typeface="Times New Roman" pitchFamily="18" charset="0"/>
              </a:rPr>
              <a:t>i rano djetinjstvo 1832.-1843.</a:t>
            </a:r>
            <a:br>
              <a:rPr lang="hr-HR" dirty="0">
                <a:latin typeface="Times New Roman" pitchFamily="18" charset="0"/>
                <a:cs typeface="Times New Roman" pitchFamily="18" charset="0"/>
              </a:rPr>
            </a:br>
            <a:endParaRPr lang="hr-HR" dirty="0">
              <a:latin typeface="Times New Roman" pitchFamily="18" charset="0"/>
              <a:cs typeface="Times New Roman" pitchFamily="18" charset="0"/>
            </a:endParaRPr>
          </a:p>
        </p:txBody>
      </p:sp>
      <p:sp>
        <p:nvSpPr>
          <p:cNvPr id="3" name="Rezervirano mjesto sadržaja 2"/>
          <p:cNvSpPr>
            <a:spLocks noGrp="1"/>
          </p:cNvSpPr>
          <p:nvPr>
            <p:ph idx="1"/>
          </p:nvPr>
        </p:nvSpPr>
        <p:spPr>
          <a:xfrm>
            <a:off x="107504" y="1052736"/>
            <a:ext cx="8928992" cy="5073427"/>
          </a:xfrm>
        </p:spPr>
        <p:txBody>
          <a:bodyPr>
            <a:normAutofit/>
          </a:bodyPr>
          <a:lstStyle/>
          <a:p>
            <a:r>
              <a:rPr lang="vi-VN" sz="1100" dirty="0">
                <a:latin typeface="+mj-lt"/>
              </a:rPr>
              <a:t> </a:t>
            </a:r>
            <a:r>
              <a:rPr lang="vi-VN" sz="1700" dirty="0">
                <a:latin typeface="+mj-lt"/>
              </a:rPr>
              <a:t>Rodio se u Vrbniku na otoku Krku 26. svibnja 1832. kao zadnje </a:t>
            </a:r>
            <a:r>
              <a:rPr lang="hr-HR" sz="1700" dirty="0">
                <a:latin typeface="+mj-lt"/>
              </a:rPr>
              <a:t>sedmo </a:t>
            </a:r>
            <a:r>
              <a:rPr lang="vi-VN" sz="1700" dirty="0">
                <a:latin typeface="+mj-lt"/>
              </a:rPr>
              <a:t>dijete Josipa i Marije Parčić, rođene Petri</a:t>
            </a:r>
            <a:r>
              <a:rPr lang="hr-HR" sz="1700" dirty="0">
                <a:latin typeface="+mj-lt"/>
              </a:rPr>
              <a:t>š</a:t>
            </a:r>
            <a:r>
              <a:rPr lang="vi-VN" sz="1700" dirty="0">
                <a:latin typeface="+mj-lt"/>
              </a:rPr>
              <a:t>. Na krštenju je dobio ime Antun. </a:t>
            </a:r>
            <a:r>
              <a:rPr lang="hr-HR" sz="1700" dirty="0">
                <a:latin typeface="+mj-lt"/>
              </a:rPr>
              <a:t>	</a:t>
            </a:r>
          </a:p>
          <a:p>
            <a:pPr>
              <a:buNone/>
            </a:pPr>
            <a:r>
              <a:rPr lang="hr-HR" sz="1700" dirty="0">
                <a:latin typeface="+mj-lt"/>
              </a:rPr>
              <a:t>			Neposredno okruženje dječaka Dragutina Antuna </a:t>
            </a:r>
            <a:r>
              <a:rPr lang="hr-HR" sz="1700" dirty="0" err="1">
                <a:latin typeface="+mj-lt"/>
              </a:rPr>
              <a:t>Parčića</a:t>
            </a:r>
            <a:endParaRPr lang="hr-HR" sz="1700" dirty="0">
              <a:latin typeface="+mj-lt"/>
            </a:endParaRPr>
          </a:p>
          <a:p>
            <a:r>
              <a:rPr lang="hr-HR" sz="2000" dirty="0" err="1">
                <a:latin typeface="Times New Roman" pitchFamily="18" charset="0"/>
                <a:cs typeface="Times New Roman" pitchFamily="18" charset="0"/>
              </a:rPr>
              <a:t>Plovanijska</a:t>
            </a:r>
            <a:r>
              <a:rPr lang="hr-HR" sz="2000" dirty="0">
                <a:latin typeface="Times New Roman" pitchFamily="18" charset="0"/>
                <a:cs typeface="Times New Roman" pitchFamily="18" charset="0"/>
              </a:rPr>
              <a:t> (župna) crkva, ministrant, upoznavanje s glagoljicom pjevanjem glagoljske mise, izrezivanja slova u drvu.</a:t>
            </a:r>
          </a:p>
          <a:p>
            <a:r>
              <a:rPr lang="hr-HR" sz="2000" dirty="0">
                <a:latin typeface="Times New Roman" pitchFamily="18" charset="0"/>
                <a:cs typeface="Times New Roman" pitchFamily="18" charset="0"/>
              </a:rPr>
              <a:t>Petar </a:t>
            </a:r>
            <a:r>
              <a:rPr lang="hr-HR" sz="2000" dirty="0" err="1">
                <a:latin typeface="Times New Roman" pitchFamily="18" charset="0"/>
                <a:cs typeface="Times New Roman" pitchFamily="18" charset="0"/>
              </a:rPr>
              <a:t>Petriš</a:t>
            </a:r>
            <a:r>
              <a:rPr lang="hr-HR" sz="2000" dirty="0">
                <a:latin typeface="Times New Roman" pitchFamily="18" charset="0"/>
                <a:cs typeface="Times New Roman" pitchFamily="18" charset="0"/>
              </a:rPr>
              <a:t> voditelj pučke škole u Vrbniku, kasnije kanonik i ravnatelj Glavne škole u Krku. (</a:t>
            </a:r>
            <a:r>
              <a:rPr lang="hr-HR" sz="2000" dirty="0" err="1">
                <a:latin typeface="Times New Roman" pitchFamily="18" charset="0"/>
                <a:cs typeface="Times New Roman" pitchFamily="18" charset="0"/>
              </a:rPr>
              <a:t>Hauptschulle</a:t>
            </a:r>
            <a:r>
              <a:rPr lang="hr-HR" sz="2000" dirty="0">
                <a:latin typeface="Times New Roman" pitchFamily="18" charset="0"/>
                <a:cs typeface="Times New Roman" pitchFamily="18" charset="0"/>
              </a:rPr>
              <a:t>, Capo </a:t>
            </a:r>
            <a:r>
              <a:rPr lang="hr-HR" sz="2000" dirty="0" err="1">
                <a:latin typeface="Times New Roman" pitchFamily="18" charset="0"/>
                <a:cs typeface="Times New Roman" pitchFamily="18" charset="0"/>
              </a:rPr>
              <a:t>scuola</a:t>
            </a:r>
            <a:r>
              <a:rPr lang="hr-HR" sz="2000" dirty="0">
                <a:latin typeface="Times New Roman" pitchFamily="18" charset="0"/>
                <a:cs typeface="Times New Roman" pitchFamily="18" charset="0"/>
              </a:rPr>
              <a:t>)</a:t>
            </a:r>
          </a:p>
          <a:p>
            <a:r>
              <a:rPr lang="vi-VN" sz="2000" dirty="0">
                <a:latin typeface="Times New Roman" pitchFamily="18" charset="0"/>
                <a:cs typeface="Times New Roman" pitchFamily="18" charset="0"/>
              </a:rPr>
              <a:t>R</a:t>
            </a:r>
            <a:r>
              <a:rPr lang="hr-HR" sz="2000" dirty="0" err="1">
                <a:latin typeface="Times New Roman" pitchFamily="18" charset="0"/>
                <a:cs typeface="Times New Roman" pitchFamily="18" charset="0"/>
              </a:rPr>
              <a:t>imoslav</a:t>
            </a:r>
            <a:r>
              <a:rPr lang="hr-HR" sz="2000" dirty="0">
                <a:latin typeface="Times New Roman" pitchFamily="18" charset="0"/>
                <a:cs typeface="Times New Roman" pitchFamily="18" charset="0"/>
              </a:rPr>
              <a:t> R</a:t>
            </a:r>
            <a:r>
              <a:rPr lang="vi-VN" sz="2000" dirty="0">
                <a:latin typeface="Times New Roman" pitchFamily="18" charset="0"/>
                <a:cs typeface="Times New Roman" pitchFamily="18" charset="0"/>
              </a:rPr>
              <a:t>oman</a:t>
            </a:r>
            <a:r>
              <a:rPr lang="hr-HR" sz="2000" dirty="0">
                <a:latin typeface="Times New Roman" pitchFamily="18" charset="0"/>
                <a:cs typeface="Times New Roman" pitchFamily="18" charset="0"/>
              </a:rPr>
              <a:t> </a:t>
            </a:r>
            <a:r>
              <a:rPr lang="vi-VN" sz="2000" dirty="0">
                <a:latin typeface="Times New Roman" pitchFamily="18" charset="0"/>
                <a:cs typeface="Times New Roman" pitchFamily="18" charset="0"/>
              </a:rPr>
              <a:t>Gršković, predstojnik </a:t>
            </a:r>
            <a:r>
              <a:rPr lang="hr-HR" sz="2000" dirty="0">
                <a:latin typeface="Times New Roman" pitchFamily="18" charset="0"/>
                <a:cs typeface="Times New Roman" pitchFamily="18" charset="0"/>
              </a:rPr>
              <a:t>s</a:t>
            </a:r>
            <a:r>
              <a:rPr lang="vi-VN" sz="2000" dirty="0">
                <a:latin typeface="Times New Roman" pitchFamily="18" charset="0"/>
                <a:cs typeface="Times New Roman" pitchFamily="18" charset="0"/>
              </a:rPr>
              <a:t>amostan</a:t>
            </a:r>
            <a:r>
              <a:rPr lang="hr-HR" sz="2000" dirty="0">
                <a:latin typeface="Times New Roman" pitchFamily="18" charset="0"/>
                <a:cs typeface="Times New Roman" pitchFamily="18" charset="0"/>
              </a:rPr>
              <a:t>a</a:t>
            </a:r>
            <a:r>
              <a:rPr lang="vi-VN" sz="2000" dirty="0">
                <a:latin typeface="Times New Roman" pitchFamily="18" charset="0"/>
                <a:cs typeface="Times New Roman" pitchFamily="18" charset="0"/>
              </a:rPr>
              <a:t> trećoredaca sv. Marije u Glavotoku</a:t>
            </a:r>
            <a:r>
              <a:rPr lang="hr-HR" sz="2000" dirty="0">
                <a:latin typeface="Times New Roman" pitchFamily="18" charset="0"/>
                <a:cs typeface="Times New Roman" pitchFamily="18" charset="0"/>
              </a:rPr>
              <a:t>. </a:t>
            </a:r>
          </a:p>
          <a:p>
            <a:pPr marL="0" indent="0">
              <a:buNone/>
            </a:pPr>
            <a:endParaRPr lang="hr-HR" sz="2000" dirty="0">
              <a:latin typeface="Times New Roman" pitchFamily="18" charset="0"/>
              <a:cs typeface="Times New Roman" pitchFamily="18" charset="0"/>
            </a:endParaRPr>
          </a:p>
          <a:p>
            <a:endParaRPr lang="hr-HR" dirty="0"/>
          </a:p>
          <a:p>
            <a:pPr marL="3657600" lvl="8" indent="0">
              <a:buNone/>
            </a:pPr>
            <a:r>
              <a:rPr lang="hr-HR" dirty="0"/>
              <a:t>	</a:t>
            </a:r>
            <a:endParaRPr lang="hr-HR" sz="1100" dirty="0"/>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600" y="3800094"/>
            <a:ext cx="4025535" cy="3023162"/>
          </a:xfrm>
          <a:prstGeom prst="rect">
            <a:avLst/>
          </a:prstGeom>
        </p:spPr>
      </p:pic>
      <p:pic>
        <p:nvPicPr>
          <p:cNvPr id="5" name="Slika 4"/>
          <p:cNvPicPr>
            <a:picLocks noChangeAspect="1"/>
          </p:cNvPicPr>
          <p:nvPr/>
        </p:nvPicPr>
        <p:blipFill>
          <a:blip r:embed="rId4" cstate="print"/>
          <a:stretch>
            <a:fillRect/>
          </a:stretch>
        </p:blipFill>
        <p:spPr>
          <a:xfrm>
            <a:off x="1785643" y="3610279"/>
            <a:ext cx="2786357" cy="3212976"/>
          </a:xfrm>
          <a:prstGeom prst="rect">
            <a:avLst/>
          </a:prstGeom>
        </p:spPr>
      </p:pic>
    </p:spTree>
    <p:extLst>
      <p:ext uri="{BB962C8B-B14F-4D97-AF65-F5344CB8AC3E}">
        <p14:creationId xmlns:p14="http://schemas.microsoft.com/office/powerpoint/2010/main" val="2676879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Zadar samostan sv. Mihovila-</a:t>
            </a:r>
            <a:br>
              <a:rPr lang="hr-HR" dirty="0"/>
            </a:br>
            <a:r>
              <a:rPr lang="hr-HR" dirty="0"/>
              <a:t> 1843. – 1854.</a:t>
            </a:r>
          </a:p>
        </p:txBody>
      </p:sp>
      <p:sp>
        <p:nvSpPr>
          <p:cNvPr id="3" name="Subtitle 2"/>
          <p:cNvSpPr>
            <a:spLocks noGrp="1"/>
          </p:cNvSpPr>
          <p:nvPr>
            <p:ph idx="1"/>
          </p:nvPr>
        </p:nvSpPr>
        <p:spPr>
          <a:xfrm>
            <a:off x="3575050" y="273050"/>
            <a:ext cx="5461446" cy="5853113"/>
          </a:xfrm>
        </p:spPr>
        <p:txBody>
          <a:bodyPr>
            <a:normAutofit/>
          </a:bodyPr>
          <a:lstStyle/>
          <a:p>
            <a:endParaRPr lang="hr-HR" sz="2000" dirty="0"/>
          </a:p>
          <a:p>
            <a:r>
              <a:rPr lang="hr-HR" sz="2000" b="1" dirty="0"/>
              <a:t>Zadarska gimnazija –1848./1849. Licej</a:t>
            </a:r>
          </a:p>
          <a:p>
            <a:r>
              <a:rPr lang="hr-HR" sz="2000" b="1" dirty="0"/>
              <a:t>Studij bogoslovije 1851.</a:t>
            </a:r>
            <a:r>
              <a:rPr lang="hr-HR" sz="2000" dirty="0"/>
              <a:t> </a:t>
            </a:r>
            <a:r>
              <a:rPr lang="hr-HR" sz="2000" b="1" dirty="0"/>
              <a:t>Bogoslovno sjemenište Zmajević</a:t>
            </a:r>
            <a:endParaRPr lang="hr-HR" sz="2000" dirty="0"/>
          </a:p>
          <a:p>
            <a:endParaRPr lang="hr-HR" sz="2000" dirty="0"/>
          </a:p>
          <a:p>
            <a:r>
              <a:rPr lang="hr-HR" sz="2000" b="1" dirty="0"/>
              <a:t>Prof. Benedikt Mihaljević (Krk 15. kolovoza 1768. – Zadar 21. siječnja 1855.)</a:t>
            </a:r>
            <a:r>
              <a:rPr lang="hr-HR" sz="2000" dirty="0"/>
              <a:t> </a:t>
            </a:r>
          </a:p>
          <a:p>
            <a:r>
              <a:rPr lang="hr-HR" sz="2000" b="1" dirty="0"/>
              <a:t>Profesor pokrajinskog hrvatskog bogoslovnog sjemeništa Zmajević. </a:t>
            </a:r>
          </a:p>
          <a:p>
            <a:r>
              <a:rPr lang="hr-HR" sz="2000" b="1" dirty="0"/>
              <a:t>Predavao crkvenu povijest na zadarskom liceju </a:t>
            </a:r>
          </a:p>
          <a:p>
            <a:r>
              <a:rPr lang="hr-HR" sz="2000" dirty="0"/>
              <a:t> </a:t>
            </a:r>
            <a:r>
              <a:rPr lang="hr-HR" sz="2000" b="1" dirty="0"/>
              <a:t>U gimnaziji grčki latinski teologiju i povijest. </a:t>
            </a:r>
          </a:p>
          <a:p>
            <a:r>
              <a:rPr lang="hr-HR" sz="2000" b="1" dirty="0"/>
              <a:t>Predavao je staroslavenski i hrvatski jezik na bogoslovnom sjemeništu. </a:t>
            </a:r>
          </a:p>
          <a:p>
            <a:r>
              <a:rPr lang="hr-HR" sz="2000" b="1" dirty="0"/>
              <a:t>Napisao je Gramatiku </a:t>
            </a:r>
            <a:r>
              <a:rPr lang="hr-HR" sz="2000" b="1" dirty="0" err="1"/>
              <a:t>slovinsku</a:t>
            </a:r>
            <a:r>
              <a:rPr lang="hr-HR" sz="2000" b="1" dirty="0"/>
              <a:t> ili glagoljsku</a:t>
            </a:r>
            <a:r>
              <a:rPr lang="hr-HR" sz="2000" dirty="0"/>
              <a:t>.</a:t>
            </a:r>
          </a:p>
          <a:p>
            <a:endParaRPr lang="hr-HR" sz="2000" dirty="0"/>
          </a:p>
          <a:p>
            <a:endParaRPr lang="hr-HR" sz="2000" dirty="0"/>
          </a:p>
        </p:txBody>
      </p:sp>
      <p:pic>
        <p:nvPicPr>
          <p:cNvPr id="5" name="Slika 4"/>
          <p:cNvPicPr>
            <a:picLocks noChangeAspect="1"/>
          </p:cNvPicPr>
          <p:nvPr/>
        </p:nvPicPr>
        <p:blipFill>
          <a:blip r:embed="rId3" cstate="print"/>
          <a:stretch>
            <a:fillRect/>
          </a:stretch>
        </p:blipFill>
        <p:spPr>
          <a:xfrm>
            <a:off x="284231" y="1733406"/>
            <a:ext cx="3294567" cy="439275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Crkva sv. Mihovila</a:t>
            </a:r>
            <a:br>
              <a:rPr lang="hr-HR" dirty="0"/>
            </a:br>
            <a:r>
              <a:rPr lang="hr-HR" dirty="0"/>
              <a:t> prvi spomen 1150. </a:t>
            </a:r>
          </a:p>
        </p:txBody>
      </p:sp>
      <p:pic>
        <p:nvPicPr>
          <p:cNvPr id="5" name="Rezervirano mjesto sadržaja 4"/>
          <p:cNvPicPr>
            <a:picLocks noGrp="1" noChangeAspect="1"/>
          </p:cNvPicPr>
          <p:nvPr>
            <p:ph idx="1"/>
          </p:nvPr>
        </p:nvPicPr>
        <p:blipFill>
          <a:blip r:embed="rId3"/>
          <a:stretch>
            <a:fillRect/>
          </a:stretch>
        </p:blipFill>
        <p:spPr>
          <a:xfrm>
            <a:off x="3446357" y="1628800"/>
            <a:ext cx="5505294" cy="3971755"/>
          </a:xfrm>
          <a:prstGeom prst="rect">
            <a:avLst/>
          </a:prstGeom>
        </p:spPr>
      </p:pic>
      <p:sp>
        <p:nvSpPr>
          <p:cNvPr id="4" name="Rezervirano mjesto teksta 3"/>
          <p:cNvSpPr>
            <a:spLocks noGrp="1"/>
          </p:cNvSpPr>
          <p:nvPr>
            <p:ph type="body" sz="half" idx="2"/>
          </p:nvPr>
        </p:nvSpPr>
        <p:spPr>
          <a:xfrm>
            <a:off x="179512" y="1435100"/>
            <a:ext cx="3505612" cy="4691063"/>
          </a:xfrm>
        </p:spPr>
        <p:txBody>
          <a:bodyPr/>
          <a:lstStyle/>
          <a:p>
            <a:endParaRPr lang="hr-HR" dirty="0"/>
          </a:p>
          <a:p>
            <a:endParaRPr lang="hr-HR" dirty="0"/>
          </a:p>
          <a:p>
            <a:endParaRPr lang="hr-HR" dirty="0"/>
          </a:p>
          <a:p>
            <a:r>
              <a:rPr lang="hr-HR" dirty="0"/>
              <a:t>Franjevci trećoredci –glagoljaši u Zadru  </a:t>
            </a:r>
          </a:p>
          <a:p>
            <a:endParaRPr lang="hr-HR" dirty="0"/>
          </a:p>
          <a:p>
            <a:r>
              <a:rPr lang="hr-HR" dirty="0"/>
              <a:t>Samostan sv. Ivana Krstitelja na </a:t>
            </a:r>
            <a:r>
              <a:rPr lang="hr-HR" dirty="0" err="1"/>
              <a:t>Polačišću</a:t>
            </a:r>
            <a:r>
              <a:rPr lang="hr-HR" dirty="0"/>
              <a:t> 1387.</a:t>
            </a:r>
          </a:p>
          <a:p>
            <a:endParaRPr lang="hr-HR" dirty="0"/>
          </a:p>
          <a:p>
            <a:endParaRPr lang="hr-HR" dirty="0"/>
          </a:p>
          <a:p>
            <a:r>
              <a:rPr lang="hr-HR" dirty="0"/>
              <a:t>Prelaze u novoizgrađeni samostan sv. Ivana Krstitelja od 1541.-1806.</a:t>
            </a:r>
          </a:p>
          <a:p>
            <a:endParaRPr lang="hr-HR" dirty="0"/>
          </a:p>
          <a:p>
            <a:r>
              <a:rPr lang="hr-HR" dirty="0"/>
              <a:t>Samostan sv. Mihovila od 1818.</a:t>
            </a:r>
          </a:p>
          <a:p>
            <a:endParaRPr lang="hr-HR" dirty="0"/>
          </a:p>
        </p:txBody>
      </p:sp>
    </p:spTree>
    <p:extLst>
      <p:ext uri="{BB962C8B-B14F-4D97-AF65-F5344CB8AC3E}">
        <p14:creationId xmlns:p14="http://schemas.microsoft.com/office/powerpoint/2010/main" val="2057165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142562"/>
            <a:ext cx="3744416" cy="1414230"/>
          </a:xfrm>
        </p:spPr>
        <p:txBody>
          <a:bodyPr>
            <a:normAutofit/>
          </a:bodyPr>
          <a:lstStyle/>
          <a:p>
            <a:r>
              <a:rPr lang="hr-HR" dirty="0" err="1"/>
              <a:t>Berčić</a:t>
            </a:r>
            <a:r>
              <a:rPr lang="hr-HR" dirty="0"/>
              <a:t> (Brčić), Ivan,</a:t>
            </a:r>
            <a:br>
              <a:rPr lang="hr-HR" dirty="0"/>
            </a:br>
            <a:r>
              <a:rPr lang="hr-HR" dirty="0"/>
              <a:t> hrvatski glagoljaš i filolog</a:t>
            </a:r>
            <a:br>
              <a:rPr lang="hr-HR" dirty="0"/>
            </a:br>
            <a:r>
              <a:rPr lang="hr-HR" dirty="0"/>
              <a:t> </a:t>
            </a:r>
            <a:r>
              <a:rPr lang="hr-HR" sz="1600" dirty="0"/>
              <a:t>(Zadar, 9. I. 1824 – Zadar, 24. V. 1870). </a:t>
            </a:r>
            <a:br>
              <a:rPr lang="hr-HR" dirty="0"/>
            </a:br>
            <a:endParaRPr lang="hr-HR" dirty="0"/>
          </a:p>
        </p:txBody>
      </p:sp>
      <p:pic>
        <p:nvPicPr>
          <p:cNvPr id="11" name="Slika 10"/>
          <p:cNvPicPr>
            <a:picLocks noChangeAspect="1"/>
          </p:cNvPicPr>
          <p:nvPr/>
        </p:nvPicPr>
        <p:blipFill>
          <a:blip r:embed="rId3"/>
          <a:stretch>
            <a:fillRect/>
          </a:stretch>
        </p:blipFill>
        <p:spPr>
          <a:xfrm>
            <a:off x="46637" y="4190740"/>
            <a:ext cx="3704354" cy="2597678"/>
          </a:xfrm>
          <a:prstGeom prst="rect">
            <a:avLst/>
          </a:prstGeom>
        </p:spPr>
      </p:pic>
      <p:sp>
        <p:nvSpPr>
          <p:cNvPr id="3" name="Rezervirano mjesto teksta 2"/>
          <p:cNvSpPr>
            <a:spLocks noGrp="1"/>
          </p:cNvSpPr>
          <p:nvPr>
            <p:ph type="body" sz="half" idx="2"/>
          </p:nvPr>
        </p:nvSpPr>
        <p:spPr>
          <a:xfrm>
            <a:off x="179512" y="1435101"/>
            <a:ext cx="3539812" cy="4298156"/>
          </a:xfrm>
        </p:spPr>
        <p:txBody>
          <a:bodyPr/>
          <a:lstStyle/>
          <a:p>
            <a:r>
              <a:rPr lang="hr-HR" dirty="0"/>
              <a:t>Završio teologiju u Beču</a:t>
            </a:r>
          </a:p>
          <a:p>
            <a:endParaRPr lang="hr-HR" dirty="0"/>
          </a:p>
          <a:p>
            <a:r>
              <a:rPr lang="hr-HR" dirty="0"/>
              <a:t>u Zadru predavao staroslavenski jezik i glagoljašku liturgiju</a:t>
            </a:r>
          </a:p>
          <a:p>
            <a:endParaRPr lang="hr-HR" dirty="0"/>
          </a:p>
          <a:p>
            <a:r>
              <a:rPr lang="hr-HR" dirty="0"/>
              <a:t>orijentalne jezike</a:t>
            </a:r>
          </a:p>
          <a:p>
            <a:endParaRPr lang="hr-HR" dirty="0"/>
          </a:p>
          <a:p>
            <a:r>
              <a:rPr lang="hr-HR" dirty="0"/>
              <a:t>biblijske znanosti</a:t>
            </a:r>
          </a:p>
        </p:txBody>
      </p:sp>
      <p:pic>
        <p:nvPicPr>
          <p:cNvPr id="4" name="Slika 3"/>
          <p:cNvPicPr>
            <a:picLocks noChangeAspect="1"/>
          </p:cNvPicPr>
          <p:nvPr/>
        </p:nvPicPr>
        <p:blipFill>
          <a:blip r:embed="rId4"/>
          <a:stretch>
            <a:fillRect/>
          </a:stretch>
        </p:blipFill>
        <p:spPr>
          <a:xfrm>
            <a:off x="5018026" y="285351"/>
            <a:ext cx="2866342" cy="3905390"/>
          </a:xfrm>
          <a:prstGeom prst="rect">
            <a:avLst/>
          </a:prstGeom>
        </p:spPr>
      </p:pic>
      <p:pic>
        <p:nvPicPr>
          <p:cNvPr id="9" name="Slika 8"/>
          <p:cNvPicPr>
            <a:picLocks noChangeAspect="1"/>
          </p:cNvPicPr>
          <p:nvPr/>
        </p:nvPicPr>
        <p:blipFill>
          <a:blip r:embed="rId5"/>
          <a:stretch>
            <a:fillRect/>
          </a:stretch>
        </p:blipFill>
        <p:spPr>
          <a:xfrm>
            <a:off x="6660232" y="4190740"/>
            <a:ext cx="2256397" cy="2597678"/>
          </a:xfrm>
          <a:prstGeom prst="rect">
            <a:avLst/>
          </a:prstGeom>
        </p:spPr>
      </p:pic>
      <p:pic>
        <p:nvPicPr>
          <p:cNvPr id="12" name="Slika 11"/>
          <p:cNvPicPr>
            <a:picLocks noChangeAspect="1"/>
          </p:cNvPicPr>
          <p:nvPr/>
        </p:nvPicPr>
        <p:blipFill>
          <a:blip r:embed="rId6"/>
          <a:stretch>
            <a:fillRect/>
          </a:stretch>
        </p:blipFill>
        <p:spPr>
          <a:xfrm>
            <a:off x="4455765" y="4190740"/>
            <a:ext cx="1707890" cy="2561835"/>
          </a:xfrm>
          <a:prstGeom prst="rect">
            <a:avLst/>
          </a:prstGeom>
        </p:spPr>
      </p:pic>
      <p:sp>
        <p:nvSpPr>
          <p:cNvPr id="14" name="Rezervirano mjesto sadržaja 13"/>
          <p:cNvSpPr>
            <a:spLocks noGrp="1"/>
          </p:cNvSpPr>
          <p:nvPr>
            <p:ph idx="1"/>
          </p:nvPr>
        </p:nvSpPr>
        <p:spPr/>
        <p:txBody>
          <a:bodyPr/>
          <a:lstStyle/>
          <a:p>
            <a:endParaRPr lang="hr-H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Zasluge i djela Ivana </a:t>
            </a:r>
            <a:r>
              <a:rPr lang="hr-HR" dirty="0" err="1"/>
              <a:t>Berčića</a:t>
            </a:r>
            <a:r>
              <a:rPr lang="hr-HR" dirty="0"/>
              <a:t> i suradnja sa </a:t>
            </a:r>
            <a:r>
              <a:rPr lang="hr-HR" dirty="0" err="1"/>
              <a:t>Parčićem</a:t>
            </a:r>
            <a:r>
              <a:rPr lang="hr-HR" dirty="0"/>
              <a:t> </a:t>
            </a:r>
          </a:p>
        </p:txBody>
      </p:sp>
      <p:pic>
        <p:nvPicPr>
          <p:cNvPr id="5" name="Rezervirano mjesto sadržaja 4"/>
          <p:cNvPicPr>
            <a:picLocks noGrp="1" noChangeAspect="1"/>
          </p:cNvPicPr>
          <p:nvPr>
            <p:ph idx="1"/>
          </p:nvPr>
        </p:nvPicPr>
        <p:blipFill>
          <a:blip r:embed="rId3"/>
          <a:stretch>
            <a:fillRect/>
          </a:stretch>
        </p:blipFill>
        <p:spPr>
          <a:xfrm>
            <a:off x="3598992" y="3770159"/>
            <a:ext cx="2048434" cy="3097036"/>
          </a:xfrm>
          <a:prstGeom prst="rect">
            <a:avLst/>
          </a:prstGeom>
        </p:spPr>
      </p:pic>
      <p:sp>
        <p:nvSpPr>
          <p:cNvPr id="4" name="Rezervirano mjesto teksta 3"/>
          <p:cNvSpPr>
            <a:spLocks noGrp="1"/>
          </p:cNvSpPr>
          <p:nvPr>
            <p:ph type="body" sz="half" idx="2"/>
          </p:nvPr>
        </p:nvSpPr>
        <p:spPr/>
        <p:txBody>
          <a:bodyPr>
            <a:normAutofit fontScale="92500"/>
          </a:bodyPr>
          <a:lstStyle/>
          <a:p>
            <a:r>
              <a:rPr lang="hr-HR" dirty="0"/>
              <a:t>U filologiju XIX. st. </a:t>
            </a:r>
            <a:r>
              <a:rPr lang="hr-HR" b="1" dirty="0"/>
              <a:t>uveo hrvatsku (uglastu) glagoljicu</a:t>
            </a:r>
            <a:r>
              <a:rPr lang="hr-HR" dirty="0"/>
              <a:t> u svojem djelu </a:t>
            </a:r>
            <a:r>
              <a:rPr lang="hr-HR" b="1" dirty="0" err="1"/>
              <a:t>Chrestomatia</a:t>
            </a:r>
            <a:r>
              <a:rPr lang="hr-HR" b="1" dirty="0"/>
              <a:t> </a:t>
            </a:r>
            <a:r>
              <a:rPr lang="hr-HR" b="1" dirty="0" err="1"/>
              <a:t>linguae</a:t>
            </a:r>
            <a:r>
              <a:rPr lang="hr-HR" b="1" dirty="0"/>
              <a:t> </a:t>
            </a:r>
            <a:r>
              <a:rPr lang="hr-HR" b="1" dirty="0" err="1"/>
              <a:t>veterslavenicae</a:t>
            </a:r>
            <a:r>
              <a:rPr lang="hr-HR" b="1" dirty="0"/>
              <a:t> </a:t>
            </a:r>
            <a:r>
              <a:rPr lang="hr-HR" b="1" dirty="0" err="1"/>
              <a:t>charactere</a:t>
            </a:r>
            <a:r>
              <a:rPr lang="hr-HR" b="1" dirty="0"/>
              <a:t> </a:t>
            </a:r>
            <a:r>
              <a:rPr lang="hr-HR" b="1" dirty="0" err="1"/>
              <a:t>glagolitico</a:t>
            </a:r>
            <a:r>
              <a:rPr lang="hr-HR" b="1" dirty="0"/>
              <a:t> (1859). (Bukvar) </a:t>
            </a:r>
          </a:p>
          <a:p>
            <a:endParaRPr lang="hr-HR" dirty="0"/>
          </a:p>
          <a:p>
            <a:r>
              <a:rPr lang="hr-HR" dirty="0"/>
              <a:t>II. izdanje naziva </a:t>
            </a:r>
            <a:r>
              <a:rPr lang="hr-HR" b="1" dirty="0"/>
              <a:t>Čitanka </a:t>
            </a:r>
            <a:r>
              <a:rPr lang="hr-HR" b="1" dirty="0" err="1"/>
              <a:t>staroslovenskoga</a:t>
            </a:r>
            <a:r>
              <a:rPr lang="hr-HR" b="1" dirty="0"/>
              <a:t> jezika (1864). Izdano u Pragu</a:t>
            </a:r>
          </a:p>
          <a:p>
            <a:endParaRPr lang="hr-HR" b="1" dirty="0"/>
          </a:p>
          <a:p>
            <a:endParaRPr lang="hr-HR" dirty="0"/>
          </a:p>
          <a:p>
            <a:r>
              <a:rPr lang="hr-HR" b="1" dirty="0"/>
              <a:t>Bukvar </a:t>
            </a:r>
            <a:r>
              <a:rPr lang="hr-HR" b="1" dirty="0" err="1"/>
              <a:t>staroslovenskoga</a:t>
            </a:r>
            <a:r>
              <a:rPr lang="hr-HR" b="1" dirty="0"/>
              <a:t> jezika </a:t>
            </a:r>
            <a:r>
              <a:rPr lang="hr-HR" b="1" dirty="0" err="1"/>
              <a:t>glagolskimi</a:t>
            </a:r>
            <a:r>
              <a:rPr lang="hr-HR" b="1" dirty="0"/>
              <a:t> pismeni za čitanje crkvenih </a:t>
            </a:r>
            <a:r>
              <a:rPr lang="hr-HR" b="1" dirty="0" err="1"/>
              <a:t>knjig</a:t>
            </a:r>
            <a:r>
              <a:rPr lang="hr-HR" b="1" dirty="0"/>
              <a:t> (1860).</a:t>
            </a:r>
          </a:p>
          <a:p>
            <a:endParaRPr lang="hr-HR" dirty="0"/>
          </a:p>
          <a:p>
            <a:r>
              <a:rPr lang="hr-HR" b="1" dirty="0"/>
              <a:t>(Ulomci Svetoga pisma obojega uvjeta staroslavenskim jezikom, I–V, 1864–71). </a:t>
            </a:r>
          </a:p>
          <a:p>
            <a:endParaRPr lang="hr-HR" b="1" dirty="0"/>
          </a:p>
          <a:p>
            <a:r>
              <a:rPr lang="hr-HR" b="1" dirty="0"/>
              <a:t>V. Jagić nazvao ga uskrisiteljem glagoljice u Dalmaciji.</a:t>
            </a:r>
          </a:p>
          <a:p>
            <a:r>
              <a:rPr lang="hr-HR" b="1" dirty="0"/>
              <a:t>1887. Priznanje za rad na glagoljici u Spomenici Dalmatinskoga sabora </a:t>
            </a:r>
          </a:p>
          <a:p>
            <a:endParaRPr lang="hr-HR" dirty="0"/>
          </a:p>
        </p:txBody>
      </p:sp>
      <p:pic>
        <p:nvPicPr>
          <p:cNvPr id="6" name="Slika 5"/>
          <p:cNvPicPr>
            <a:picLocks noChangeAspect="1"/>
          </p:cNvPicPr>
          <p:nvPr/>
        </p:nvPicPr>
        <p:blipFill>
          <a:blip r:embed="rId4"/>
          <a:stretch>
            <a:fillRect/>
          </a:stretch>
        </p:blipFill>
        <p:spPr>
          <a:xfrm>
            <a:off x="3625256" y="273050"/>
            <a:ext cx="2067929" cy="3469058"/>
          </a:xfrm>
          <a:prstGeom prst="rect">
            <a:avLst/>
          </a:prstGeom>
        </p:spPr>
      </p:pic>
      <p:pic>
        <p:nvPicPr>
          <p:cNvPr id="7" name="Slika 6"/>
          <p:cNvPicPr>
            <a:picLocks noChangeAspect="1"/>
          </p:cNvPicPr>
          <p:nvPr/>
        </p:nvPicPr>
        <p:blipFill>
          <a:blip r:embed="rId5"/>
          <a:stretch>
            <a:fillRect/>
          </a:stretch>
        </p:blipFill>
        <p:spPr>
          <a:xfrm>
            <a:off x="5807169" y="908720"/>
            <a:ext cx="3144003" cy="4706592"/>
          </a:xfrm>
          <a:prstGeom prst="rect">
            <a:avLst/>
          </a:prstGeom>
        </p:spPr>
      </p:pic>
    </p:spTree>
    <p:extLst>
      <p:ext uri="{BB962C8B-B14F-4D97-AF65-F5344CB8AC3E}">
        <p14:creationId xmlns:p14="http://schemas.microsoft.com/office/powerpoint/2010/main" val="470817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826768" cy="563662"/>
          </a:xfrm>
        </p:spPr>
        <p:txBody>
          <a:bodyPr>
            <a:normAutofit fontScale="90000"/>
          </a:bodyPr>
          <a:lstStyle/>
          <a:p>
            <a:r>
              <a:rPr lang="hr-HR" dirty="0"/>
              <a:t>Zadar borba za hrvatski jezik 1848. </a:t>
            </a:r>
            <a:br>
              <a:rPr lang="hr-HR" dirty="0"/>
            </a:br>
            <a:r>
              <a:rPr lang="hr-HR" dirty="0"/>
              <a:t>Početak Narodnog preporoda</a:t>
            </a:r>
          </a:p>
        </p:txBody>
      </p:sp>
      <p:sp>
        <p:nvSpPr>
          <p:cNvPr id="4" name="Rezervirano mjesto teksta 3"/>
          <p:cNvSpPr>
            <a:spLocks noGrp="1"/>
          </p:cNvSpPr>
          <p:nvPr>
            <p:ph type="body" sz="half" idx="2"/>
          </p:nvPr>
        </p:nvSpPr>
        <p:spPr>
          <a:xfrm>
            <a:off x="325411" y="871159"/>
            <a:ext cx="4090345" cy="5289451"/>
          </a:xfrm>
        </p:spPr>
        <p:txBody>
          <a:bodyPr>
            <a:normAutofit/>
          </a:bodyPr>
          <a:lstStyle/>
          <a:p>
            <a:endParaRPr lang="hr-HR" b="1" dirty="0"/>
          </a:p>
          <a:p>
            <a:r>
              <a:rPr lang="hr-HR" b="1" dirty="0"/>
              <a:t>1848. Odluka bečke vlade o uvođenju hrvatskog jezika u pučke škole. </a:t>
            </a:r>
          </a:p>
          <a:p>
            <a:r>
              <a:rPr lang="hr-HR" b="1" dirty="0"/>
              <a:t>Pad Bachova apsolutizma i uvođenje parlamentarnog sustava </a:t>
            </a:r>
          </a:p>
          <a:p>
            <a:r>
              <a:rPr lang="hr-HR" b="1" dirty="0"/>
              <a:t>Osnivanje </a:t>
            </a:r>
            <a:r>
              <a:rPr lang="hr-HR" b="1" dirty="0" err="1"/>
              <a:t>Dalmatiskoga</a:t>
            </a:r>
            <a:r>
              <a:rPr lang="hr-HR" b="1" dirty="0"/>
              <a:t> sabora u Zadru</a:t>
            </a:r>
          </a:p>
          <a:p>
            <a:r>
              <a:rPr lang="hr-HR" b="1" dirty="0"/>
              <a:t>Ante </a:t>
            </a:r>
            <a:r>
              <a:rPr lang="hr-HR" b="1" dirty="0" err="1"/>
              <a:t>Kuzmanić</a:t>
            </a:r>
            <a:r>
              <a:rPr lang="hr-HR" b="1" dirty="0"/>
              <a:t> </a:t>
            </a:r>
            <a:br>
              <a:rPr lang="hr-HR" dirty="0"/>
            </a:br>
            <a:r>
              <a:rPr lang="hr-HR" dirty="0"/>
              <a:t>(Split ,12 lipnja 1807. - Zadar,10.prosinca 1879.(</a:t>
            </a:r>
            <a:r>
              <a:rPr lang="hr-HR" dirty="0" err="1"/>
              <a:t>Galevac</a:t>
            </a:r>
            <a:r>
              <a:rPr lang="hr-HR" dirty="0"/>
              <a:t> Školjić)</a:t>
            </a:r>
          </a:p>
          <a:p>
            <a:r>
              <a:rPr lang="hr-HR" dirty="0"/>
              <a:t>Publicist , narodni tribun, nepomirljiv borac protiv </a:t>
            </a:r>
            <a:r>
              <a:rPr lang="hr-HR" dirty="0" err="1"/>
              <a:t>tuđinštine</a:t>
            </a:r>
            <a:r>
              <a:rPr lang="hr-HR" dirty="0"/>
              <a:t>, njemačkog i talijanskog utjecaja u Dalmaciji</a:t>
            </a:r>
          </a:p>
          <a:p>
            <a:r>
              <a:rPr lang="hr-HR" b="1" dirty="0"/>
              <a:t>Novine Zora Dalmatinska , </a:t>
            </a:r>
          </a:p>
          <a:p>
            <a:r>
              <a:rPr lang="hr-HR" b="1" dirty="0" err="1"/>
              <a:t>Pravdonoša</a:t>
            </a:r>
            <a:r>
              <a:rPr lang="hr-HR" b="1" dirty="0"/>
              <a:t> prvi list Prvi  pravnički list na hrvatskome </a:t>
            </a:r>
            <a:r>
              <a:rPr lang="hr-HR" dirty="0"/>
              <a:t>tlu, pokrenuo je godine 1851.</a:t>
            </a:r>
          </a:p>
          <a:p>
            <a:endParaRPr lang="hr-HR" dirty="0"/>
          </a:p>
        </p:txBody>
      </p:sp>
      <p:pic>
        <p:nvPicPr>
          <p:cNvPr id="2051" name="Picture 3" descr="G:\parčić\parčić u zadru\kuzmanić zadar.JPG"/>
          <p:cNvPicPr>
            <a:picLocks noChangeAspect="1" noChangeArrowheads="1"/>
          </p:cNvPicPr>
          <p:nvPr/>
        </p:nvPicPr>
        <p:blipFill>
          <a:blip r:embed="rId3" cstate="print"/>
          <a:srcRect l="5644" t="30104" r="15333" b="24740"/>
          <a:stretch>
            <a:fillRect/>
          </a:stretch>
        </p:blipFill>
        <p:spPr bwMode="auto">
          <a:xfrm>
            <a:off x="6804248" y="4653136"/>
            <a:ext cx="2110577" cy="1809066"/>
          </a:xfrm>
          <a:prstGeom prst="rect">
            <a:avLst/>
          </a:prstGeom>
          <a:noFill/>
        </p:spPr>
      </p:pic>
      <p:pic>
        <p:nvPicPr>
          <p:cNvPr id="5" name="Rezervirano mjesto sadržaja 4"/>
          <p:cNvPicPr>
            <a:picLocks noGrp="1" noChangeAspect="1"/>
          </p:cNvPicPr>
          <p:nvPr>
            <p:ph idx="1"/>
          </p:nvPr>
        </p:nvPicPr>
        <p:blipFill>
          <a:blip r:embed="rId4"/>
          <a:stretch>
            <a:fillRect/>
          </a:stretch>
        </p:blipFill>
        <p:spPr>
          <a:xfrm>
            <a:off x="4641020" y="836712"/>
            <a:ext cx="3240087" cy="355582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Mihovil </a:t>
            </a:r>
            <a:r>
              <a:rPr lang="hr-HR" dirty="0" err="1"/>
              <a:t>Pavlinović</a:t>
            </a:r>
            <a:r>
              <a:rPr lang="hr-HR" dirty="0"/>
              <a:t> vođa i ideolog preporodnog pokreta </a:t>
            </a:r>
          </a:p>
        </p:txBody>
      </p:sp>
      <p:pic>
        <p:nvPicPr>
          <p:cNvPr id="5" name="Rezervirano mjesto sadržaja 4"/>
          <p:cNvPicPr>
            <a:picLocks noGrp="1" noChangeAspect="1"/>
          </p:cNvPicPr>
          <p:nvPr>
            <p:ph idx="1"/>
          </p:nvPr>
        </p:nvPicPr>
        <p:blipFill>
          <a:blip r:embed="rId3" cstate="print"/>
          <a:stretch>
            <a:fillRect/>
          </a:stretch>
        </p:blipFill>
        <p:spPr>
          <a:xfrm>
            <a:off x="7788962" y="4826499"/>
            <a:ext cx="1228125" cy="1844824"/>
          </a:xfrm>
          <a:prstGeom prst="rect">
            <a:avLst/>
          </a:prstGeom>
        </p:spPr>
      </p:pic>
      <p:sp>
        <p:nvSpPr>
          <p:cNvPr id="4" name="Rezervirano mjesto teksta 3"/>
          <p:cNvSpPr>
            <a:spLocks noGrp="1"/>
          </p:cNvSpPr>
          <p:nvPr>
            <p:ph type="body" sz="half" idx="2"/>
          </p:nvPr>
        </p:nvSpPr>
        <p:spPr>
          <a:xfrm>
            <a:off x="457200" y="1435100"/>
            <a:ext cx="5122912" cy="4691063"/>
          </a:xfrm>
        </p:spPr>
        <p:txBody>
          <a:bodyPr>
            <a:normAutofit/>
          </a:bodyPr>
          <a:lstStyle/>
          <a:p>
            <a:r>
              <a:rPr lang="hr-HR" b="1" dirty="0"/>
              <a:t>( </a:t>
            </a:r>
            <a:r>
              <a:rPr lang="hr-HR" b="1" dirty="0" err="1"/>
              <a:t>Podgora</a:t>
            </a:r>
            <a:r>
              <a:rPr lang="hr-HR" b="1" dirty="0"/>
              <a:t>, 28. siječnja 1831. - </a:t>
            </a:r>
            <a:r>
              <a:rPr lang="hr-HR" b="1" dirty="0" err="1"/>
              <a:t>Podgora</a:t>
            </a:r>
            <a:r>
              <a:rPr lang="hr-HR" b="1" dirty="0"/>
              <a:t>, 18. svibnja 1887.), hrvatski političar i književnik. Bogoslovni studij Zadar- franjevačka bogoslovija u Makarskoj )</a:t>
            </a:r>
          </a:p>
          <a:p>
            <a:r>
              <a:rPr lang="hr-HR" b="1" dirty="0"/>
              <a:t>Nakon ređenja za svećenika čvrsto odlučuje postati glagoljaš (</a:t>
            </a:r>
            <a:r>
              <a:rPr lang="hr-HR" b="1" dirty="0" err="1"/>
              <a:t>Drašnice</a:t>
            </a:r>
            <a:r>
              <a:rPr lang="hr-HR" b="1" dirty="0"/>
              <a:t> –prva misa na staroslavenskom siječanj 1855.)</a:t>
            </a:r>
          </a:p>
          <a:p>
            <a:endParaRPr lang="hr-HR" b="1" dirty="0"/>
          </a:p>
          <a:p>
            <a:r>
              <a:rPr lang="hr-HR" b="1" dirty="0"/>
              <a:t>Biskupu Piniju –”da iskoristi potvrđeno i </a:t>
            </a:r>
            <a:r>
              <a:rPr lang="hr-HR" b="1" dirty="0" err="1"/>
              <a:t>neoporočeno</a:t>
            </a:r>
            <a:r>
              <a:rPr lang="hr-HR" b="1" dirty="0"/>
              <a:t> pravo svoga naroda da sluša obrede na domovinskom jeziku odnosno glagoljici”</a:t>
            </a:r>
          </a:p>
          <a:p>
            <a:r>
              <a:rPr lang="hr-HR" b="1" dirty="0"/>
              <a:t> Poticao druge svećenike na glagoljsko bogoslužje </a:t>
            </a:r>
          </a:p>
          <a:p>
            <a:endParaRPr lang="hr-HR" b="1" dirty="0"/>
          </a:p>
          <a:p>
            <a:r>
              <a:rPr lang="hr-HR" b="1" dirty="0"/>
              <a:t>Osnivač i urednik </a:t>
            </a:r>
            <a:r>
              <a:rPr lang="hr-HR" b="1" dirty="0" err="1"/>
              <a:t>narodničkog</a:t>
            </a:r>
            <a:r>
              <a:rPr lang="hr-HR" b="1" dirty="0"/>
              <a:t> glasila- Narodni list/ </a:t>
            </a:r>
            <a:r>
              <a:rPr lang="hr-HR" b="1" dirty="0" err="1"/>
              <a:t>il</a:t>
            </a:r>
            <a:r>
              <a:rPr lang="hr-HR" b="1" dirty="0"/>
              <a:t> Nacionale.</a:t>
            </a:r>
          </a:p>
          <a:p>
            <a:endParaRPr lang="hr-HR" b="1" dirty="0"/>
          </a:p>
          <a:p>
            <a:r>
              <a:rPr lang="hr-HR" b="1" dirty="0"/>
              <a:t>zastupnik u Dalmatinskom i Hrvatskom saboru, a u Dalmatinskom saboru održao je prvi govor na hrvatskom jeziku. (1861.)</a:t>
            </a:r>
          </a:p>
          <a:p>
            <a:r>
              <a:rPr lang="hr-HR" b="1" dirty="0"/>
              <a:t>Osnivač je i urednik </a:t>
            </a:r>
            <a:r>
              <a:rPr lang="hr-HR" b="1" dirty="0" err="1"/>
              <a:t>narodničkog</a:t>
            </a:r>
            <a:r>
              <a:rPr lang="hr-HR" b="1" dirty="0"/>
              <a:t> glasila Narodni list/</a:t>
            </a:r>
            <a:r>
              <a:rPr lang="hr-HR" b="1" dirty="0" err="1"/>
              <a:t>Il</a:t>
            </a:r>
            <a:r>
              <a:rPr lang="hr-HR" b="1" dirty="0"/>
              <a:t> Nacionale.</a:t>
            </a:r>
          </a:p>
          <a:p>
            <a:endParaRPr lang="hr-HR" b="1" dirty="0"/>
          </a:p>
          <a:p>
            <a:r>
              <a:rPr lang="hr-HR" b="1" dirty="0" err="1"/>
              <a:t>Parčić</a:t>
            </a:r>
            <a:r>
              <a:rPr lang="hr-HR" b="1" dirty="0"/>
              <a:t> je preuzeo u svoj rječnik hrvatske narodne izričaje koje je sakupljao </a:t>
            </a:r>
            <a:r>
              <a:rPr lang="hr-HR" b="1" dirty="0" err="1"/>
              <a:t>Pavlinović</a:t>
            </a:r>
            <a:r>
              <a:rPr lang="hr-HR" b="1" dirty="0"/>
              <a:t>  (oko 1000 neki navode 4000 riječi)</a:t>
            </a:r>
          </a:p>
          <a:p>
            <a:endParaRPr lang="hr-HR" dirty="0"/>
          </a:p>
        </p:txBody>
      </p:sp>
      <p:pic>
        <p:nvPicPr>
          <p:cNvPr id="3" name="Slika 2"/>
          <p:cNvPicPr>
            <a:picLocks noChangeAspect="1"/>
          </p:cNvPicPr>
          <p:nvPr/>
        </p:nvPicPr>
        <p:blipFill>
          <a:blip r:embed="rId4"/>
          <a:stretch>
            <a:fillRect/>
          </a:stretch>
        </p:blipFill>
        <p:spPr>
          <a:xfrm>
            <a:off x="5724128" y="116632"/>
            <a:ext cx="3293692" cy="4707235"/>
          </a:xfrm>
          <a:prstGeom prst="rect">
            <a:avLst/>
          </a:prstGeom>
        </p:spPr>
      </p:pic>
    </p:spTree>
    <p:extLst>
      <p:ext uri="{BB962C8B-B14F-4D97-AF65-F5344CB8AC3E}">
        <p14:creationId xmlns:p14="http://schemas.microsoft.com/office/powerpoint/2010/main" val="52734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PARČIĆ KAO BOTANIČAR (BILINAR) 1852. </a:t>
            </a:r>
            <a:br>
              <a:rPr lang="hr-HR" dirty="0"/>
            </a:br>
            <a:endParaRPr lang="hr-HR" dirty="0"/>
          </a:p>
        </p:txBody>
      </p:sp>
      <p:sp>
        <p:nvSpPr>
          <p:cNvPr id="3" name="Rezervirano mjesto sadržaja 2"/>
          <p:cNvSpPr>
            <a:spLocks noGrp="1"/>
          </p:cNvSpPr>
          <p:nvPr>
            <p:ph idx="1"/>
          </p:nvPr>
        </p:nvSpPr>
        <p:spPr/>
        <p:txBody>
          <a:bodyPr/>
          <a:lstStyle/>
          <a:p>
            <a:endParaRPr lang="hr-HR" dirty="0"/>
          </a:p>
          <a:p>
            <a:endParaRPr lang="hr-HR" dirty="0"/>
          </a:p>
          <a:p>
            <a:endParaRPr lang="hr-HR" dirty="0"/>
          </a:p>
          <a:p>
            <a:endParaRPr lang="hr-HR" dirty="0"/>
          </a:p>
        </p:txBody>
      </p:sp>
      <p:sp>
        <p:nvSpPr>
          <p:cNvPr id="4" name="Rezervirano mjesto teksta 3"/>
          <p:cNvSpPr>
            <a:spLocks noGrp="1"/>
          </p:cNvSpPr>
          <p:nvPr>
            <p:ph type="body" sz="half" idx="2"/>
          </p:nvPr>
        </p:nvSpPr>
        <p:spPr>
          <a:xfrm>
            <a:off x="457200" y="1435100"/>
            <a:ext cx="3538736" cy="4691063"/>
          </a:xfrm>
        </p:spPr>
        <p:txBody>
          <a:bodyPr/>
          <a:lstStyle/>
          <a:p>
            <a:r>
              <a:rPr lang="hr-HR" b="1" dirty="0"/>
              <a:t>1851. završio gimnazijske nauke  s najboljim uspjehom.</a:t>
            </a:r>
          </a:p>
          <a:p>
            <a:r>
              <a:rPr lang="hr-HR" b="1" dirty="0"/>
              <a:t>Bogoslovni studij i godina novicijata u tamošnjem bogoslovnom sjemeništu Zmajević </a:t>
            </a:r>
          </a:p>
          <a:p>
            <a:endParaRPr lang="hr-HR" b="1" dirty="0"/>
          </a:p>
          <a:p>
            <a:r>
              <a:rPr lang="hr-HR" b="1" dirty="0"/>
              <a:t>1851. Mali talijansko-hrvatski rječnik. Tiskan u Rijeci </a:t>
            </a:r>
            <a:r>
              <a:rPr lang="hr-HR" b="1" dirty="0" err="1"/>
              <a:t>Karletzky</a:t>
            </a:r>
            <a:endParaRPr lang="hr-HR" b="1" dirty="0"/>
          </a:p>
          <a:p>
            <a:endParaRPr lang="hr-HR" dirty="0"/>
          </a:p>
          <a:p>
            <a:endParaRPr lang="hr-HR" dirty="0"/>
          </a:p>
          <a:p>
            <a:endParaRPr lang="hr-HR" dirty="0"/>
          </a:p>
          <a:p>
            <a:endParaRPr lang="hr-HR" dirty="0"/>
          </a:p>
          <a:p>
            <a:r>
              <a:rPr lang="hr-HR" b="1" dirty="0"/>
              <a:t>Iz 1852. </a:t>
            </a:r>
            <a:r>
              <a:rPr lang="hr-HR" b="1" dirty="0" err="1"/>
              <a:t>biljaruša</a:t>
            </a:r>
            <a:endParaRPr lang="hr-HR" b="1" dirty="0"/>
          </a:p>
          <a:p>
            <a:r>
              <a:rPr lang="hr-HR" b="1" dirty="0"/>
              <a:t>120 listova sasušenih listova i cvjetova biljaka čuva se u Franjevačkom samostanu na Ksaveru u Zagrebu </a:t>
            </a:r>
          </a:p>
          <a:p>
            <a:endParaRPr lang="hr-HR" dirty="0"/>
          </a:p>
        </p:txBody>
      </p:sp>
      <p:pic>
        <p:nvPicPr>
          <p:cNvPr id="5" name="Slika 4"/>
          <p:cNvPicPr>
            <a:picLocks noChangeAspect="1"/>
          </p:cNvPicPr>
          <p:nvPr/>
        </p:nvPicPr>
        <p:blipFill>
          <a:blip r:embed="rId3"/>
          <a:stretch>
            <a:fillRect/>
          </a:stretch>
        </p:blipFill>
        <p:spPr>
          <a:xfrm>
            <a:off x="4374265" y="273050"/>
            <a:ext cx="4440361" cy="6568709"/>
          </a:xfrm>
          <a:prstGeom prst="rect">
            <a:avLst/>
          </a:prstGeom>
        </p:spPr>
      </p:pic>
    </p:spTree>
    <p:extLst>
      <p:ext uri="{BB962C8B-B14F-4D97-AF65-F5344CB8AC3E}">
        <p14:creationId xmlns:p14="http://schemas.microsoft.com/office/powerpoint/2010/main" val="2905038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a:t>Glavotok</a:t>
            </a:r>
            <a:r>
              <a:rPr lang="hr-HR" dirty="0"/>
              <a:t> 1854.  </a:t>
            </a:r>
          </a:p>
        </p:txBody>
      </p:sp>
      <p:pic>
        <p:nvPicPr>
          <p:cNvPr id="5" name="Rezervirano mjesto sadržaja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63888" y="332656"/>
            <a:ext cx="5219762" cy="3479841"/>
          </a:xfrm>
        </p:spPr>
      </p:pic>
      <p:sp>
        <p:nvSpPr>
          <p:cNvPr id="4" name="Rezervirano mjesto teksta 3"/>
          <p:cNvSpPr>
            <a:spLocks noGrp="1"/>
          </p:cNvSpPr>
          <p:nvPr>
            <p:ph type="body" sz="half" idx="2"/>
          </p:nvPr>
        </p:nvSpPr>
        <p:spPr/>
        <p:txBody>
          <a:bodyPr/>
          <a:lstStyle/>
          <a:p>
            <a:r>
              <a:rPr lang="hr-HR" b="1" dirty="0"/>
              <a:t>22. listopada 1854. redovnički zavjeti</a:t>
            </a:r>
          </a:p>
          <a:p>
            <a:r>
              <a:rPr lang="hr-HR" b="1" dirty="0"/>
              <a:t>Položio svoje redovničke zavjete u ruke tadašnjeg provincijala (</a:t>
            </a:r>
            <a:r>
              <a:rPr lang="hr-HR" b="1" dirty="0" err="1"/>
              <a:t>redodržavnika</a:t>
            </a:r>
            <a:r>
              <a:rPr lang="hr-HR" b="1" dirty="0"/>
              <a:t>) o. Serafina Šarca </a:t>
            </a:r>
          </a:p>
        </p:txBody>
      </p:sp>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96" y="4149080"/>
            <a:ext cx="3635896" cy="2423931"/>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37" y="2492896"/>
            <a:ext cx="3347864" cy="2231909"/>
          </a:xfrm>
          <a:prstGeom prst="rect">
            <a:avLst/>
          </a:prstGeom>
        </p:spPr>
      </p:pic>
      <p:pic>
        <p:nvPicPr>
          <p:cNvPr id="8" name="Slik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4797152"/>
            <a:ext cx="2738060" cy="1825373"/>
          </a:xfrm>
          <a:prstGeom prst="rect">
            <a:avLst/>
          </a:prstGeom>
        </p:spPr>
      </p:pic>
      <p:pic>
        <p:nvPicPr>
          <p:cNvPr id="9" name="Slika 8"/>
          <p:cNvPicPr>
            <a:picLocks noChangeAspect="1"/>
          </p:cNvPicPr>
          <p:nvPr/>
        </p:nvPicPr>
        <p:blipFill>
          <a:blip r:embed="rId7" cstate="print">
            <a:extLst>
              <a:ext uri="{28A0092B-C50C-407E-A947-70E740481C1C}">
                <a14:useLocalDpi xmlns:a14="http://schemas.microsoft.com/office/drawing/2010/main" val="0"/>
              </a:ext>
            </a:extLst>
          </a:blip>
          <a:srcRect l="33356" t="-39" r="16333" b="-4179"/>
          <a:stretch>
            <a:fillRect/>
          </a:stretch>
        </p:blipFill>
        <p:spPr>
          <a:xfrm>
            <a:off x="7308304" y="3861048"/>
            <a:ext cx="1512168" cy="2088282"/>
          </a:xfrm>
          <a:prstGeom prst="rect">
            <a:avLst/>
          </a:prstGeom>
        </p:spPr>
      </p:pic>
    </p:spTree>
    <p:extLst>
      <p:ext uri="{BB962C8B-B14F-4D97-AF65-F5344CB8AC3E}">
        <p14:creationId xmlns:p14="http://schemas.microsoft.com/office/powerpoint/2010/main" val="3629529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563662"/>
          </a:xfrm>
        </p:spPr>
        <p:txBody>
          <a:bodyPr/>
          <a:lstStyle/>
          <a:p>
            <a:r>
              <a:rPr lang="hr-HR" dirty="0" err="1"/>
              <a:t>Prvić</a:t>
            </a:r>
            <a:r>
              <a:rPr lang="hr-HR" dirty="0"/>
              <a:t> Luka 1855. </a:t>
            </a:r>
          </a:p>
        </p:txBody>
      </p:sp>
      <p:sp>
        <p:nvSpPr>
          <p:cNvPr id="4" name="Rezervirano mjesto teksta 3"/>
          <p:cNvSpPr>
            <a:spLocks noGrp="1"/>
          </p:cNvSpPr>
          <p:nvPr>
            <p:ph type="body" sz="half" idx="2"/>
          </p:nvPr>
        </p:nvSpPr>
        <p:spPr>
          <a:xfrm>
            <a:off x="457200" y="1052736"/>
            <a:ext cx="3008313" cy="5073427"/>
          </a:xfrm>
        </p:spPr>
        <p:txBody>
          <a:bodyPr/>
          <a:lstStyle/>
          <a:p>
            <a:r>
              <a:rPr lang="hr-HR" b="1" dirty="0"/>
              <a:t>Na sam Uskrs godine 1855. u </a:t>
            </a:r>
            <a:r>
              <a:rPr lang="hr-HR" b="1" dirty="0" err="1"/>
              <a:t>Prvić</a:t>
            </a:r>
            <a:r>
              <a:rPr lang="hr-HR" b="1" dirty="0"/>
              <a:t> Luci Dragutin Antun </a:t>
            </a:r>
            <a:r>
              <a:rPr lang="hr-HR" b="1" dirty="0" err="1"/>
              <a:t>Parčić</a:t>
            </a:r>
            <a:r>
              <a:rPr lang="hr-HR" b="1" dirty="0"/>
              <a:t> održao je Mladu misu. </a:t>
            </a:r>
          </a:p>
          <a:p>
            <a:endParaRPr lang="hr-HR" dirty="0"/>
          </a:p>
        </p:txBody>
      </p:sp>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r="5113" b="36350"/>
          <a:stretch/>
        </p:blipFill>
        <p:spPr>
          <a:xfrm>
            <a:off x="130431" y="2060848"/>
            <a:ext cx="3888432" cy="1956261"/>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31" y="3939566"/>
            <a:ext cx="3888432" cy="2904322"/>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23626" y="2682634"/>
            <a:ext cx="4777236" cy="3568182"/>
          </a:xfrm>
          <a:prstGeom prst="rect">
            <a:avLst/>
          </a:prstGeom>
        </p:spPr>
      </p:pic>
      <p:pic>
        <p:nvPicPr>
          <p:cNvPr id="13" name="Rezervirano mjesto sadržaja 12"/>
          <p:cNvPicPr>
            <a:picLocks noGrp="1" noChangeAspect="1"/>
          </p:cNvPicPr>
          <p:nvPr>
            <p:ph idx="1"/>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0558" t="21043" r="46067" b="16006"/>
          <a:stretch/>
        </p:blipFill>
        <p:spPr>
          <a:xfrm rot="5400000">
            <a:off x="5033938" y="-966717"/>
            <a:ext cx="1988661" cy="4000233"/>
          </a:xfrm>
        </p:spPr>
      </p:pic>
      <p:pic>
        <p:nvPicPr>
          <p:cNvPr id="15" name="Slika 14"/>
          <p:cNvPicPr>
            <a:picLocks noChangeAspect="1"/>
          </p:cNvPicPr>
          <p:nvPr/>
        </p:nvPicPr>
        <p:blipFill>
          <a:blip r:embed="rId8"/>
          <a:stretch>
            <a:fillRect/>
          </a:stretch>
        </p:blipFill>
        <p:spPr>
          <a:xfrm>
            <a:off x="6937558" y="3940654"/>
            <a:ext cx="2181653" cy="290323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a:t>
            </a:r>
          </a:p>
        </p:txBody>
      </p:sp>
      <p:sp>
        <p:nvSpPr>
          <p:cNvPr id="4" name="Rezervirano mjesto teksta 3"/>
          <p:cNvSpPr>
            <a:spLocks noGrp="1"/>
          </p:cNvSpPr>
          <p:nvPr>
            <p:ph type="body" sz="half" idx="2"/>
          </p:nvPr>
        </p:nvSpPr>
        <p:spPr>
          <a:xfrm>
            <a:off x="457200" y="260648"/>
            <a:ext cx="3635250" cy="5865515"/>
          </a:xfrm>
        </p:spPr>
        <p:txBody>
          <a:bodyPr>
            <a:normAutofit/>
          </a:bodyPr>
          <a:lstStyle/>
          <a:p>
            <a:r>
              <a:rPr lang="hr-HR" dirty="0"/>
              <a:t>Veliki  oltar je sa novom slikom Gospe koju je izradio g. Branko Lovrić nakon što je stara </a:t>
            </a:r>
            <a:r>
              <a:rPr lang="hr-HR" dirty="0" err="1"/>
              <a:t>oltarna</a:t>
            </a:r>
            <a:r>
              <a:rPr lang="hr-HR" dirty="0"/>
              <a:t> slika  1969-tih ukradena.</a:t>
            </a:r>
          </a:p>
          <a:p>
            <a:r>
              <a:rPr lang="hr-HR" dirty="0"/>
              <a:t>U donjem dijelu su obilježja salezijanaca Don </a:t>
            </a:r>
            <a:r>
              <a:rPr lang="hr-HR" dirty="0" err="1"/>
              <a:t>Bosco</a:t>
            </a:r>
            <a:r>
              <a:rPr lang="hr-HR" dirty="0"/>
              <a:t> i Dominik Savio (Do 2005. Crkvu i samostan su jedno vrijeme vodili Salezijanci) </a:t>
            </a:r>
          </a:p>
          <a:p>
            <a:r>
              <a:rPr lang="hr-HR" dirty="0"/>
              <a:t>Sa strane su bile slike sv. Ivana Kr. i sv. Jeronima, možda od Jeronima </a:t>
            </a:r>
            <a:r>
              <a:rPr lang="hr-HR" dirty="0" err="1"/>
              <a:t>Santacroce</a:t>
            </a:r>
            <a:r>
              <a:rPr lang="hr-HR" dirty="0"/>
              <a:t>. Mjesto tih slika g. 1905. postavljeni su figure  sv. </a:t>
            </a:r>
            <a:r>
              <a:rPr lang="hr-HR" dirty="0" err="1"/>
              <a:t>Ćirila</a:t>
            </a:r>
            <a:r>
              <a:rPr lang="hr-HR" dirty="0"/>
              <a:t> i Metoda. </a:t>
            </a:r>
          </a:p>
          <a:p>
            <a:r>
              <a:rPr lang="hr-HR" dirty="0"/>
              <a:t>Sa strana oltara  kip  sv. Franje  blagoslovio je biskup 2.8.1930.</a:t>
            </a:r>
          </a:p>
          <a:p>
            <a:r>
              <a:rPr lang="hr-HR" dirty="0"/>
              <a:t> i </a:t>
            </a:r>
          </a:p>
          <a:p>
            <a:r>
              <a:rPr lang="hr-HR" dirty="0"/>
              <a:t>Lik Gospe od Karmela, dobavljen je iz Rima najviše doprinosom </a:t>
            </a:r>
            <a:r>
              <a:rPr lang="hr-HR" dirty="0" err="1"/>
              <a:t>Jerke</a:t>
            </a:r>
            <a:r>
              <a:rPr lang="hr-HR" dirty="0"/>
              <a:t> </a:t>
            </a:r>
            <a:r>
              <a:rPr lang="hr-HR" dirty="0" err="1"/>
              <a:t>Škalabrin</a:t>
            </a:r>
            <a:r>
              <a:rPr lang="hr-HR" dirty="0"/>
              <a:t> ž. Nikole, iseljenika  u Americi, a bio je prisutan svečanom blagoslovu g. 1939.</a:t>
            </a:r>
          </a:p>
        </p:txBody>
      </p:sp>
      <p:pic>
        <p:nvPicPr>
          <p:cNvPr id="12" name="Slika 11"/>
          <p:cNvPicPr>
            <a:picLocks noChangeAspect="1"/>
          </p:cNvPicPr>
          <p:nvPr/>
        </p:nvPicPr>
        <p:blipFill>
          <a:blip r:embed="rId3" cstate="print"/>
          <a:stretch>
            <a:fillRect/>
          </a:stretch>
        </p:blipFill>
        <p:spPr>
          <a:xfrm>
            <a:off x="2627784" y="4149080"/>
            <a:ext cx="1540306" cy="2313578"/>
          </a:xfrm>
          <a:prstGeom prst="rect">
            <a:avLst/>
          </a:prstGeom>
        </p:spPr>
      </p:pic>
      <p:pic>
        <p:nvPicPr>
          <p:cNvPr id="13" name="Slika 12"/>
          <p:cNvPicPr>
            <a:picLocks noChangeAspect="1"/>
          </p:cNvPicPr>
          <p:nvPr/>
        </p:nvPicPr>
        <p:blipFill>
          <a:blip r:embed="rId4" cstate="print"/>
          <a:stretch>
            <a:fillRect/>
          </a:stretch>
        </p:blipFill>
        <p:spPr>
          <a:xfrm>
            <a:off x="7641081" y="4293096"/>
            <a:ext cx="1531252" cy="2299979"/>
          </a:xfrm>
          <a:prstGeom prst="rect">
            <a:avLst/>
          </a:prstGeom>
        </p:spPr>
      </p:pic>
      <p:pic>
        <p:nvPicPr>
          <p:cNvPr id="3" name="Rezervirano mjesto sadržaja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5400000">
            <a:off x="3520934" y="1203244"/>
            <a:ext cx="4691663" cy="3504266"/>
          </a:xfrm>
        </p:spPr>
      </p:pic>
    </p:spTree>
    <p:extLst>
      <p:ext uri="{BB962C8B-B14F-4D97-AF65-F5344CB8AC3E}">
        <p14:creationId xmlns:p14="http://schemas.microsoft.com/office/powerpoint/2010/main" val="2079050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a:t>Glagoljica i Vrbnik</a:t>
            </a:r>
            <a:br>
              <a:rPr lang="hr-HR" dirty="0"/>
            </a:br>
            <a:br>
              <a:rPr lang="hr-HR" dirty="0"/>
            </a:br>
            <a:r>
              <a:rPr lang="hr-HR" dirty="0" err="1"/>
              <a:t>Dragoslavljeva</a:t>
            </a:r>
            <a:r>
              <a:rPr lang="hr-HR" dirty="0"/>
              <a:t> darovnica i prvi spomen Vrbnika 1100.g</a:t>
            </a:r>
          </a:p>
        </p:txBody>
      </p:sp>
      <p:pic>
        <p:nvPicPr>
          <p:cNvPr id="4" name="Rezervirano mjesto sadržaja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18144" y="1106205"/>
            <a:ext cx="1781206" cy="2376264"/>
          </a:xfrm>
        </p:spPr>
      </p:pic>
      <p:sp>
        <p:nvSpPr>
          <p:cNvPr id="10" name="Rezervirano mjesto teksta 9"/>
          <p:cNvSpPr>
            <a:spLocks noGrp="1"/>
          </p:cNvSpPr>
          <p:nvPr>
            <p:ph type="body" sz="half" idx="2"/>
          </p:nvPr>
        </p:nvSpPr>
        <p:spPr>
          <a:xfrm>
            <a:off x="457200" y="1435100"/>
            <a:ext cx="4834880" cy="5018236"/>
          </a:xfrm>
        </p:spPr>
        <p:txBody>
          <a:bodyPr>
            <a:normAutofit/>
          </a:bodyPr>
          <a:lstStyle/>
          <a:p>
            <a:endParaRPr lang="hr-HR" dirty="0"/>
          </a:p>
          <a:p>
            <a:r>
              <a:rPr lang="hr-HR" dirty="0"/>
              <a:t>Ugledni glagoljaši prosvjetitelji političari </a:t>
            </a:r>
          </a:p>
          <a:p>
            <a:r>
              <a:rPr lang="hr-HR" b="1" dirty="0"/>
              <a:t>Blaž </a:t>
            </a:r>
            <a:r>
              <a:rPr lang="hr-HR" b="1" dirty="0" err="1"/>
              <a:t>Baromić</a:t>
            </a:r>
            <a:r>
              <a:rPr lang="hr-HR" b="1" dirty="0"/>
              <a:t>  (</a:t>
            </a:r>
            <a:r>
              <a:rPr lang="hr-HR" b="1" dirty="0" err="1"/>
              <a:t>rođ</a:t>
            </a:r>
            <a:r>
              <a:rPr lang="hr-HR" b="1" dirty="0"/>
              <a:t>. prije  1450</a:t>
            </a:r>
            <a:r>
              <a:rPr lang="hr-HR" dirty="0"/>
              <a:t>. Vrbnik</a:t>
            </a:r>
          </a:p>
          <a:p>
            <a:r>
              <a:rPr lang="hr-HR" dirty="0"/>
              <a:t>Prvi poznati hrvatski tiskar </a:t>
            </a:r>
          </a:p>
          <a:p>
            <a:r>
              <a:rPr lang="hr-HR" dirty="0"/>
              <a:t>Tiskao </a:t>
            </a:r>
            <a:r>
              <a:rPr lang="hr-HR" dirty="0" err="1"/>
              <a:t>Mavrov</a:t>
            </a:r>
            <a:r>
              <a:rPr lang="hr-HR" dirty="0"/>
              <a:t> brevijar  Osnivač Senjske tiskare 7.7.1494. umro vjerojatno 1507. Senj.</a:t>
            </a:r>
          </a:p>
          <a:p>
            <a:r>
              <a:rPr lang="hr-HR" b="1" dirty="0"/>
              <a:t>Ivan Feretić ((Vrbnik, 4. XI. 1769 – Vrbnik, 13. III. 1839). </a:t>
            </a:r>
            <a:r>
              <a:rPr lang="hr-HR" dirty="0"/>
              <a:t>hrvatski povjesničar i prosvjetitelj, krčki </a:t>
            </a:r>
            <a:r>
              <a:rPr lang="hr-HR" dirty="0" err="1"/>
              <a:t>istorik</a:t>
            </a:r>
            <a:endParaRPr lang="hr-HR" dirty="0"/>
          </a:p>
          <a:p>
            <a:r>
              <a:rPr lang="hr-HR" b="1" dirty="0"/>
              <a:t>Mate Volarić</a:t>
            </a:r>
            <a:r>
              <a:rPr lang="hr-HR" dirty="0"/>
              <a:t>,(1811.-1866.) kanonik vrhovni školski nadzornik u Krku ravnatelj njemačko-talijanske škole Capo </a:t>
            </a:r>
            <a:r>
              <a:rPr lang="hr-HR" dirty="0" err="1"/>
              <a:t>scuola</a:t>
            </a:r>
            <a:r>
              <a:rPr lang="hr-HR" dirty="0"/>
              <a:t>. </a:t>
            </a:r>
            <a:r>
              <a:rPr lang="hr-HR" dirty="0" err="1"/>
              <a:t>Hauptschule</a:t>
            </a:r>
            <a:endParaRPr lang="hr-HR" dirty="0"/>
          </a:p>
          <a:p>
            <a:r>
              <a:rPr lang="hr-HR" b="1" dirty="0"/>
              <a:t>Franjo Volarić </a:t>
            </a:r>
            <a:r>
              <a:rPr lang="hr-HR" b="1" dirty="0" err="1"/>
              <a:t>naučitelj</a:t>
            </a:r>
            <a:r>
              <a:rPr lang="hr-HR" b="1" dirty="0"/>
              <a:t> </a:t>
            </a:r>
          </a:p>
          <a:p>
            <a:r>
              <a:rPr lang="hr-HR" dirty="0"/>
              <a:t>(Vrbnik, 27. VIII. 1851 – Krk, 1. IX. 1908).</a:t>
            </a:r>
            <a:r>
              <a:rPr lang="hr-HR" b="1" dirty="0"/>
              <a:t> </a:t>
            </a:r>
            <a:r>
              <a:rPr lang="hr-HR" dirty="0" err="1"/>
              <a:t>Političar,kancelar</a:t>
            </a:r>
            <a:r>
              <a:rPr lang="hr-HR" dirty="0"/>
              <a:t> kanonik i vikar Krčke biskupije</a:t>
            </a:r>
          </a:p>
          <a:p>
            <a:r>
              <a:rPr lang="hr-HR" dirty="0"/>
              <a:t>Prvi predsjednik Staroslavenske akademije u Krku.</a:t>
            </a:r>
          </a:p>
          <a:p>
            <a:r>
              <a:rPr lang="hr-HR" dirty="0"/>
              <a:t>Utjecao na promjenu negativnog stava biskupa </a:t>
            </a:r>
            <a:r>
              <a:rPr lang="hr-HR" dirty="0" err="1"/>
              <a:t>Mahnića</a:t>
            </a:r>
            <a:r>
              <a:rPr lang="hr-HR" dirty="0"/>
              <a:t> prema glagoljici.  </a:t>
            </a:r>
          </a:p>
          <a:p>
            <a:endParaRPr lang="hr-HR" dirty="0"/>
          </a:p>
        </p:txBody>
      </p:sp>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0650" y="3482469"/>
            <a:ext cx="2838700" cy="1892467"/>
          </a:xfrm>
          <a:prstGeom prst="rect">
            <a:avLst/>
          </a:prstGeom>
        </p:spPr>
      </p:pic>
      <p:pic>
        <p:nvPicPr>
          <p:cNvPr id="6" name="Content Placeholder 3" descr="IMG_7392.JPG"/>
          <p:cNvPicPr>
            <a:picLocks noChangeAspect="1"/>
          </p:cNvPicPr>
          <p:nvPr/>
        </p:nvPicPr>
        <p:blipFill>
          <a:blip r:embed="rId5" cstate="print"/>
          <a:stretch>
            <a:fillRect/>
          </a:stretch>
        </p:blipFill>
        <p:spPr>
          <a:xfrm>
            <a:off x="5435946" y="1100325"/>
            <a:ext cx="1782198" cy="237626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5" name="Rezervirano mjesto sadržaja 4"/>
          <p:cNvPicPr>
            <a:picLocks noGrp="1" noChangeAspect="1"/>
          </p:cNvPicPr>
          <p:nvPr>
            <p:ph idx="1"/>
          </p:nvPr>
        </p:nvPicPr>
        <p:blipFill>
          <a:blip r:embed="rId3" cstate="print"/>
          <a:stretch>
            <a:fillRect/>
          </a:stretch>
        </p:blipFill>
        <p:spPr>
          <a:xfrm>
            <a:off x="3465513" y="316090"/>
            <a:ext cx="2040355" cy="3064663"/>
          </a:xfrm>
          <a:prstGeom prst="rect">
            <a:avLst/>
          </a:prstGeom>
        </p:spPr>
      </p:pic>
      <p:sp>
        <p:nvSpPr>
          <p:cNvPr id="4" name="Rezervirano mjesto teksta 3"/>
          <p:cNvSpPr>
            <a:spLocks noGrp="1"/>
          </p:cNvSpPr>
          <p:nvPr>
            <p:ph type="body" sz="half" idx="2"/>
          </p:nvPr>
        </p:nvSpPr>
        <p:spPr>
          <a:xfrm>
            <a:off x="107504" y="836712"/>
            <a:ext cx="3358009" cy="5683425"/>
          </a:xfrm>
        </p:spPr>
        <p:txBody>
          <a:bodyPr>
            <a:normAutofit/>
          </a:bodyPr>
          <a:lstStyle/>
          <a:p>
            <a:pPr marL="285750" indent="-285750">
              <a:buFontTx/>
              <a:buChar char="-"/>
            </a:pPr>
            <a:r>
              <a:rPr lang="hr-HR" b="1" dirty="0"/>
              <a:t>Oltar Gospe od Zdravlja</a:t>
            </a:r>
            <a:r>
              <a:rPr lang="hr-HR" dirty="0"/>
              <a:t>, ima lijepu sliku </a:t>
            </a:r>
            <a:r>
              <a:rPr lang="hr-HR" dirty="0" err="1"/>
              <a:t>bl</a:t>
            </a:r>
            <a:r>
              <a:rPr lang="hr-HR" dirty="0"/>
              <a:t>. Djevice s Djetićem. Oltar je postojao g. 1603.</a:t>
            </a:r>
          </a:p>
          <a:p>
            <a:pPr marL="285750" indent="-285750">
              <a:buFontTx/>
              <a:buChar char="-"/>
            </a:pPr>
            <a:endParaRPr lang="hr-HR" dirty="0"/>
          </a:p>
          <a:p>
            <a:pPr marL="285750" indent="-285750">
              <a:buFontTx/>
              <a:buChar char="-"/>
            </a:pPr>
            <a:endParaRPr lang="hr-HR" dirty="0"/>
          </a:p>
          <a:p>
            <a:pPr marL="285750" indent="-285750">
              <a:buFontTx/>
              <a:buChar char="-"/>
            </a:pPr>
            <a:endParaRPr lang="hr-HR" dirty="0"/>
          </a:p>
          <a:p>
            <a:pPr marL="285750" indent="-285750">
              <a:buFontTx/>
              <a:buChar char="-"/>
            </a:pPr>
            <a:r>
              <a:rPr lang="hr-HR" b="1" dirty="0"/>
              <a:t>Pred oltarom duša od čistilišta </a:t>
            </a:r>
            <a:r>
              <a:rPr lang="hr-HR" dirty="0"/>
              <a:t>je </a:t>
            </a:r>
            <a:r>
              <a:rPr lang="hr-HR" b="1" dirty="0"/>
              <a:t>kip sv. Ante  Padovanskog</a:t>
            </a:r>
          </a:p>
          <a:p>
            <a:pPr marL="285750" indent="-285750">
              <a:buFontTx/>
              <a:buChar char="-"/>
            </a:pPr>
            <a:endParaRPr lang="hr-HR" dirty="0"/>
          </a:p>
          <a:p>
            <a:pPr marL="285750" indent="-285750">
              <a:buFontTx/>
              <a:buChar char="-"/>
            </a:pPr>
            <a:endParaRPr lang="hr-HR" dirty="0"/>
          </a:p>
          <a:p>
            <a:pPr marL="285750" indent="-285750">
              <a:buFontTx/>
              <a:buChar char="-"/>
            </a:pPr>
            <a:endParaRPr lang="hr-HR" dirty="0"/>
          </a:p>
          <a:p>
            <a:pPr marL="285750" indent="-285750">
              <a:buFontTx/>
              <a:buChar char="-"/>
            </a:pPr>
            <a:r>
              <a:rPr lang="hr-HR" b="1" dirty="0"/>
              <a:t>Oltar srca Isusova </a:t>
            </a:r>
          </a:p>
          <a:p>
            <a:pPr marL="285750" indent="-285750">
              <a:buFontTx/>
              <a:buChar char="-"/>
            </a:pPr>
            <a:endParaRPr lang="hr-HR" dirty="0"/>
          </a:p>
          <a:p>
            <a:pPr marL="285750" indent="-285750">
              <a:buFontTx/>
              <a:buChar char="-"/>
            </a:pPr>
            <a:r>
              <a:rPr lang="hr-HR" b="1" dirty="0"/>
              <a:t>Oltar Gospe </a:t>
            </a:r>
            <a:r>
              <a:rPr lang="hr-HR" b="1" dirty="0" err="1"/>
              <a:t>Ružarice</a:t>
            </a:r>
            <a:r>
              <a:rPr lang="hr-HR" b="1" dirty="0"/>
              <a:t> od g. 1885</a:t>
            </a:r>
            <a:r>
              <a:rPr lang="hr-HR" dirty="0"/>
              <a:t>., ima staru sliku, kopiju (kako kažu) </a:t>
            </a:r>
            <a:r>
              <a:rPr lang="hr-HR" dirty="0" err="1"/>
              <a:t>Dolcea</a:t>
            </a:r>
            <a:r>
              <a:rPr lang="hr-HR" dirty="0"/>
              <a:t>. Lijepu srebrenu košulju napravio je splitski zlatar </a:t>
            </a:r>
            <a:r>
              <a:rPr lang="hr-HR" dirty="0" err="1"/>
              <a:t>Botta</a:t>
            </a:r>
            <a:r>
              <a:rPr lang="hr-HR" dirty="0"/>
              <a:t> g. 1900</a:t>
            </a:r>
          </a:p>
          <a:p>
            <a:pPr marL="285750" indent="-285750">
              <a:buFontTx/>
              <a:buChar char="-"/>
            </a:pPr>
            <a:endParaRPr lang="hr-HR" dirty="0"/>
          </a:p>
        </p:txBody>
      </p:sp>
      <p:pic>
        <p:nvPicPr>
          <p:cNvPr id="6" name="Slika 5"/>
          <p:cNvPicPr>
            <a:picLocks noChangeAspect="1"/>
          </p:cNvPicPr>
          <p:nvPr/>
        </p:nvPicPr>
        <p:blipFill>
          <a:blip r:embed="rId4" cstate="print"/>
          <a:stretch>
            <a:fillRect/>
          </a:stretch>
        </p:blipFill>
        <p:spPr>
          <a:xfrm>
            <a:off x="6228184" y="3423793"/>
            <a:ext cx="2058559" cy="3096344"/>
          </a:xfrm>
          <a:prstGeom prst="rect">
            <a:avLst/>
          </a:prstGeom>
        </p:spPr>
      </p:pic>
      <p:pic>
        <p:nvPicPr>
          <p:cNvPr id="9" name="Slika 8"/>
          <p:cNvPicPr>
            <a:picLocks noChangeAspect="1"/>
          </p:cNvPicPr>
          <p:nvPr/>
        </p:nvPicPr>
        <p:blipFill>
          <a:blip r:embed="rId5" cstate="print"/>
          <a:stretch>
            <a:fillRect/>
          </a:stretch>
        </p:blipFill>
        <p:spPr>
          <a:xfrm>
            <a:off x="3465513" y="3423793"/>
            <a:ext cx="2061447" cy="3096344"/>
          </a:xfrm>
          <a:prstGeom prst="rect">
            <a:avLst/>
          </a:prstGeom>
        </p:spPr>
      </p:pic>
      <p:pic>
        <p:nvPicPr>
          <p:cNvPr id="3" name="Slika 2"/>
          <p:cNvPicPr>
            <a:picLocks noChangeAspect="1"/>
          </p:cNvPicPr>
          <p:nvPr/>
        </p:nvPicPr>
        <p:blipFill>
          <a:blip r:embed="rId6"/>
          <a:stretch>
            <a:fillRect/>
          </a:stretch>
        </p:blipFill>
        <p:spPr>
          <a:xfrm>
            <a:off x="6228183" y="289916"/>
            <a:ext cx="2058559" cy="3087839"/>
          </a:xfrm>
          <a:prstGeom prst="rect">
            <a:avLst/>
          </a:prstGeom>
        </p:spPr>
      </p:pic>
    </p:spTree>
    <p:extLst>
      <p:ext uri="{BB962C8B-B14F-4D97-AF65-F5344CB8AC3E}">
        <p14:creationId xmlns:p14="http://schemas.microsoft.com/office/powerpoint/2010/main" val="64721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682752" cy="1162050"/>
          </a:xfrm>
        </p:spPr>
        <p:txBody>
          <a:bodyPr/>
          <a:lstStyle/>
          <a:p>
            <a:r>
              <a:rPr lang="hr-HR" dirty="0"/>
              <a:t>Glagoljski natpisi u kamenu </a:t>
            </a:r>
            <a:br>
              <a:rPr lang="hr-HR" dirty="0"/>
            </a:br>
            <a:r>
              <a:rPr lang="hr-HR" dirty="0"/>
              <a:t>na ulazu u Samostan</a:t>
            </a:r>
            <a:br>
              <a:rPr lang="hr-HR" dirty="0"/>
            </a:br>
            <a:r>
              <a:rPr lang="hr-HR" dirty="0"/>
              <a:t> Brača Franjevci B F </a:t>
            </a:r>
          </a:p>
        </p:txBody>
      </p:sp>
      <p:pic>
        <p:nvPicPr>
          <p:cNvPr id="5" name="Rezervirano mjesto sadržaja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195" t="10655" r="21836" b="14411"/>
          <a:stretch/>
        </p:blipFill>
        <p:spPr>
          <a:xfrm>
            <a:off x="3635896" y="675417"/>
            <a:ext cx="2976454" cy="2976454"/>
          </a:xfrm>
        </p:spPr>
      </p:pic>
      <p:sp>
        <p:nvSpPr>
          <p:cNvPr id="4" name="Rezervirano mjesto teksta 3"/>
          <p:cNvSpPr>
            <a:spLocks noGrp="1"/>
          </p:cNvSpPr>
          <p:nvPr>
            <p:ph type="body" sz="half" idx="2"/>
          </p:nvPr>
        </p:nvSpPr>
        <p:spPr/>
        <p:txBody>
          <a:bodyPr/>
          <a:lstStyle/>
          <a:p>
            <a:r>
              <a:rPr lang="hr-HR" sz="1600" b="1" dirty="0"/>
              <a:t>Na jednom dovratku samostana stoji: CLAVSVRA 1537.,</a:t>
            </a:r>
          </a:p>
          <a:p>
            <a:r>
              <a:rPr lang="hr-HR" sz="1600" b="1" dirty="0"/>
              <a:t>a na drugom dovratku</a:t>
            </a:r>
          </a:p>
          <a:p>
            <a:r>
              <a:rPr lang="hr-HR" sz="1600" b="1" dirty="0"/>
              <a:t>M. D. X. X. M. glagoljicom ČFMG (1564). </a:t>
            </a:r>
          </a:p>
          <a:p>
            <a:r>
              <a:rPr lang="hr-HR" sz="1600" b="1" dirty="0"/>
              <a:t>Nadgrobna ploča u crkvi </a:t>
            </a:r>
          </a:p>
          <a:p>
            <a:r>
              <a:rPr lang="hr-HR" sz="1600" b="1" dirty="0"/>
              <a:t>Ovo je</a:t>
            </a:r>
          </a:p>
          <a:p>
            <a:r>
              <a:rPr lang="hr-HR" sz="1600" b="1" dirty="0" err="1"/>
              <a:t>greb</a:t>
            </a:r>
            <a:r>
              <a:rPr lang="hr-HR" sz="1600" b="1" dirty="0"/>
              <a:t> ime-</a:t>
            </a:r>
          </a:p>
          <a:p>
            <a:r>
              <a:rPr lang="hr-HR" sz="1600" b="1" dirty="0" err="1"/>
              <a:t>nem</a:t>
            </a:r>
            <a:r>
              <a:rPr lang="hr-HR" sz="1600" b="1" dirty="0"/>
              <a:t> </a:t>
            </a:r>
            <a:r>
              <a:rPr lang="hr-HR" sz="1600" b="1" dirty="0" err="1"/>
              <a:t>Šemi</a:t>
            </a:r>
            <a:r>
              <a:rPr lang="hr-HR" sz="1600" b="1" dirty="0"/>
              <a:t>-</a:t>
            </a:r>
          </a:p>
          <a:p>
            <a:r>
              <a:rPr lang="hr-HR" sz="1600" b="1" dirty="0" err="1"/>
              <a:t>ćeva</a:t>
            </a:r>
            <a:r>
              <a:rPr lang="hr-HR" sz="1600" b="1" dirty="0"/>
              <a:t> a(</a:t>
            </a:r>
            <a:r>
              <a:rPr lang="hr-HR" sz="1600" b="1" dirty="0" err="1"/>
              <a:t>men</a:t>
            </a:r>
            <a:r>
              <a:rPr lang="hr-HR" sz="1600" b="1" dirty="0"/>
              <a:t>) ČHL (=1650.)</a:t>
            </a:r>
          </a:p>
          <a:p>
            <a:endParaRPr lang="hr-HR" dirty="0"/>
          </a:p>
          <a:p>
            <a:endParaRPr lang="hr-HR" dirty="0"/>
          </a:p>
        </p:txBody>
      </p:sp>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t="26489" r="14772" b="26937"/>
          <a:stretch/>
        </p:blipFill>
        <p:spPr>
          <a:xfrm>
            <a:off x="2987824" y="4293096"/>
            <a:ext cx="6034270" cy="2462968"/>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13729" y="1052069"/>
            <a:ext cx="2976453" cy="2223153"/>
          </a:xfrm>
          <a:prstGeom prst="rect">
            <a:avLst/>
          </a:prstGeom>
        </p:spPr>
      </p:pic>
      <p:pic>
        <p:nvPicPr>
          <p:cNvPr id="3" name="Slika 2"/>
          <p:cNvPicPr>
            <a:picLocks noChangeAspect="1"/>
          </p:cNvPicPr>
          <p:nvPr/>
        </p:nvPicPr>
        <p:blipFill>
          <a:blip r:embed="rId6" cstate="print"/>
          <a:stretch>
            <a:fillRect/>
          </a:stretch>
        </p:blipFill>
        <p:spPr>
          <a:xfrm>
            <a:off x="113524" y="4378916"/>
            <a:ext cx="2874300" cy="2479084"/>
          </a:xfrm>
          <a:prstGeom prst="rect">
            <a:avLst/>
          </a:prstGeom>
        </p:spPr>
      </p:pic>
    </p:spTree>
    <p:extLst>
      <p:ext uri="{BB962C8B-B14F-4D97-AF65-F5344CB8AC3E}">
        <p14:creationId xmlns:p14="http://schemas.microsoft.com/office/powerpoint/2010/main" val="2235677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60648"/>
            <a:ext cx="4618856" cy="1080120"/>
          </a:xfrm>
        </p:spPr>
        <p:txBody>
          <a:bodyPr>
            <a:normAutofit/>
          </a:bodyPr>
          <a:lstStyle/>
          <a:p>
            <a:r>
              <a:rPr lang="hr-HR" dirty="0"/>
              <a:t>Pisana glagoljska ostavština  iz samostanu u </a:t>
            </a:r>
            <a:r>
              <a:rPr lang="hr-HR" dirty="0" err="1"/>
              <a:t>Prvić</a:t>
            </a:r>
            <a:r>
              <a:rPr lang="hr-HR" dirty="0"/>
              <a:t> Luci.</a:t>
            </a:r>
            <a:br>
              <a:rPr lang="hr-HR" dirty="0"/>
            </a:br>
            <a:r>
              <a:rPr lang="hr-HR" dirty="0"/>
              <a:t> </a:t>
            </a:r>
          </a:p>
        </p:txBody>
      </p:sp>
      <p:pic>
        <p:nvPicPr>
          <p:cNvPr id="5" name="Rezervirano mjesto sadržaja 4"/>
          <p:cNvPicPr>
            <a:picLocks noGrp="1" noChangeAspect="1"/>
          </p:cNvPicPr>
          <p:nvPr>
            <p:ph idx="1"/>
          </p:nvPr>
        </p:nvPicPr>
        <p:blipFill>
          <a:blip r:embed="rId3" cstate="print"/>
          <a:stretch>
            <a:fillRect/>
          </a:stretch>
        </p:blipFill>
        <p:spPr>
          <a:xfrm>
            <a:off x="5364088" y="6446"/>
            <a:ext cx="3578580" cy="2952328"/>
          </a:xfrm>
          <a:prstGeom prst="rect">
            <a:avLst/>
          </a:prstGeom>
        </p:spPr>
      </p:pic>
      <p:sp>
        <p:nvSpPr>
          <p:cNvPr id="4" name="Rezervirano mjesto teksta 3"/>
          <p:cNvSpPr>
            <a:spLocks noGrp="1"/>
          </p:cNvSpPr>
          <p:nvPr>
            <p:ph type="body" sz="half" idx="2"/>
          </p:nvPr>
        </p:nvSpPr>
        <p:spPr>
          <a:xfrm>
            <a:off x="169168" y="1340768"/>
            <a:ext cx="3296345" cy="5436650"/>
          </a:xfrm>
        </p:spPr>
        <p:txBody>
          <a:bodyPr>
            <a:normAutofit lnSpcReduction="10000"/>
          </a:bodyPr>
          <a:lstStyle/>
          <a:p>
            <a:r>
              <a:rPr lang="hr-HR" sz="1600" b="1" dirty="0"/>
              <a:t>Drugo izdanje </a:t>
            </a:r>
            <a:r>
              <a:rPr lang="hr-HR" sz="1600" b="1" dirty="0" err="1"/>
              <a:t>Parčićeva</a:t>
            </a:r>
            <a:r>
              <a:rPr lang="hr-HR" sz="1600" b="1" dirty="0"/>
              <a:t> misala, </a:t>
            </a:r>
            <a:r>
              <a:rPr lang="hr-HR" sz="1600" dirty="0"/>
              <a:t>objavljeno godine 1896. Poklon </a:t>
            </a:r>
            <a:r>
              <a:rPr lang="hr-HR" sz="1600" dirty="0" err="1"/>
              <a:t>Parčića</a:t>
            </a:r>
            <a:r>
              <a:rPr lang="hr-HR" sz="1600" dirty="0"/>
              <a:t> </a:t>
            </a:r>
            <a:r>
              <a:rPr lang="hr-HR" sz="1600" dirty="0" err="1"/>
              <a:t>otcu</a:t>
            </a:r>
            <a:r>
              <a:rPr lang="hr-HR" sz="1600" dirty="0"/>
              <a:t> Dinku </a:t>
            </a:r>
            <a:r>
              <a:rPr lang="hr-HR" sz="1600" dirty="0" err="1"/>
              <a:t>Šulini</a:t>
            </a:r>
            <a:r>
              <a:rPr lang="hr-HR" sz="1600" dirty="0"/>
              <a:t>.</a:t>
            </a:r>
          </a:p>
          <a:p>
            <a:endParaRPr lang="hr-HR" sz="1600" dirty="0"/>
          </a:p>
          <a:p>
            <a:r>
              <a:rPr lang="hr-HR" sz="1600" b="1" dirty="0"/>
              <a:t>Oporuke</a:t>
            </a:r>
            <a:r>
              <a:rPr lang="hr-HR" sz="1600" dirty="0"/>
              <a:t>  pisane glagoljicom</a:t>
            </a:r>
          </a:p>
          <a:p>
            <a:endParaRPr lang="hr-HR" sz="1600" dirty="0"/>
          </a:p>
          <a:p>
            <a:r>
              <a:rPr lang="hr-HR" sz="1600" dirty="0"/>
              <a:t>Jelić spominje „</a:t>
            </a:r>
            <a:r>
              <a:rPr lang="hr-HR" sz="1600" b="1" dirty="0" err="1"/>
              <a:t>Missale</a:t>
            </a:r>
            <a:r>
              <a:rPr lang="hr-HR" sz="1600" b="1" dirty="0"/>
              <a:t> </a:t>
            </a:r>
            <a:r>
              <a:rPr lang="hr-HR" sz="1600" b="1" dirty="0" err="1"/>
              <a:t>glagoliticum</a:t>
            </a:r>
            <a:r>
              <a:rPr lang="hr-HR" sz="1600" b="1" dirty="0"/>
              <a:t> </a:t>
            </a:r>
            <a:r>
              <a:rPr lang="hr-HR" sz="1600" b="1" dirty="0" err="1"/>
              <a:t>prvicianum</a:t>
            </a:r>
            <a:r>
              <a:rPr lang="hr-HR" sz="1600" dirty="0"/>
              <a:t> „ to jest </a:t>
            </a:r>
            <a:r>
              <a:rPr lang="hr-HR" sz="1600" b="1" dirty="0" err="1"/>
              <a:t>fragmentat</a:t>
            </a:r>
            <a:r>
              <a:rPr lang="hr-HR" sz="1600" b="1" dirty="0"/>
              <a:t>  iz XV stoljeća  i </a:t>
            </a:r>
            <a:r>
              <a:rPr lang="hr-HR" sz="1600" b="1" dirty="0" err="1"/>
              <a:t>abecedarium</a:t>
            </a:r>
            <a:r>
              <a:rPr lang="hr-HR" sz="1600" b="1" dirty="0"/>
              <a:t> </a:t>
            </a:r>
            <a:r>
              <a:rPr lang="hr-HR" sz="1600" b="1" dirty="0" err="1"/>
              <a:t>glagoliticum</a:t>
            </a:r>
            <a:r>
              <a:rPr lang="hr-HR" sz="1600" b="1" dirty="0"/>
              <a:t> </a:t>
            </a:r>
            <a:r>
              <a:rPr lang="hr-HR" sz="1600" dirty="0"/>
              <a:t>iz godine 1823. </a:t>
            </a:r>
          </a:p>
          <a:p>
            <a:r>
              <a:rPr lang="hr-HR" sz="1600" dirty="0"/>
              <a:t> </a:t>
            </a:r>
            <a:r>
              <a:rPr lang="hr-HR" sz="1600" b="1" dirty="0"/>
              <a:t>„Libri </a:t>
            </a:r>
            <a:r>
              <a:rPr lang="hr-HR" sz="1600" b="1" dirty="0" err="1"/>
              <a:t>parochiales</a:t>
            </a:r>
            <a:r>
              <a:rPr lang="hr-HR" sz="1600" b="1" dirty="0"/>
              <a:t> </a:t>
            </a:r>
            <a:r>
              <a:rPr lang="hr-HR" sz="1600" b="1" dirty="0" err="1"/>
              <a:t>baptizatorum</a:t>
            </a:r>
            <a:r>
              <a:rPr lang="hr-HR" sz="1600" b="1" dirty="0"/>
              <a:t>” </a:t>
            </a:r>
            <a:r>
              <a:rPr lang="hr-HR" sz="1600" dirty="0"/>
              <a:t>od 1689.-1711. </a:t>
            </a:r>
          </a:p>
          <a:p>
            <a:r>
              <a:rPr lang="hr-HR" sz="1600" b="1" dirty="0"/>
              <a:t>„</a:t>
            </a:r>
            <a:r>
              <a:rPr lang="hr-HR" sz="1600" b="1" dirty="0" err="1"/>
              <a:t>Copulatorum</a:t>
            </a:r>
            <a:r>
              <a:rPr lang="hr-HR" sz="1600" b="1" dirty="0"/>
              <a:t>” </a:t>
            </a:r>
            <a:r>
              <a:rPr lang="hr-HR" sz="1600" dirty="0"/>
              <a:t>od 1689.-1711. i od 1750.-1812.</a:t>
            </a:r>
          </a:p>
          <a:p>
            <a:r>
              <a:rPr lang="hr-HR" sz="1600" b="1" dirty="0"/>
              <a:t>„</a:t>
            </a:r>
            <a:r>
              <a:rPr lang="hr-HR" sz="1600" b="1" dirty="0" err="1"/>
              <a:t>defunctorum”</a:t>
            </a:r>
            <a:r>
              <a:rPr lang="hr-HR" sz="1600" dirty="0" err="1"/>
              <a:t>od</a:t>
            </a:r>
            <a:r>
              <a:rPr lang="hr-HR" sz="1600" dirty="0"/>
              <a:t> 1690.-1710.</a:t>
            </a:r>
          </a:p>
          <a:p>
            <a:r>
              <a:rPr lang="hr-HR" sz="1600" dirty="0"/>
              <a:t>Prema </a:t>
            </a:r>
            <a:r>
              <a:rPr lang="hr-HR" sz="1600" dirty="0" err="1"/>
              <a:t>Stošiću</a:t>
            </a:r>
            <a:r>
              <a:rPr lang="hr-HR" sz="1600" dirty="0"/>
              <a:t>: glagoljicom su vođene </a:t>
            </a:r>
            <a:r>
              <a:rPr lang="hr-HR" sz="1600" b="1" dirty="0"/>
              <a:t>knjige vjenčanih i rođenih i knjiga </a:t>
            </a:r>
          </a:p>
          <a:p>
            <a:r>
              <a:rPr lang="hr-HR" sz="1600" b="1" dirty="0"/>
              <a:t>mrtvih </a:t>
            </a:r>
            <a:r>
              <a:rPr lang="hr-HR" sz="1600" dirty="0"/>
              <a:t> od 1790-1812. </a:t>
            </a:r>
          </a:p>
          <a:p>
            <a:r>
              <a:rPr lang="hr-HR" sz="1600" dirty="0"/>
              <a:t>1.12. 1884. požarom u samostanu  uništen velik dio glagoljske baštine </a:t>
            </a:r>
          </a:p>
        </p:txBody>
      </p:sp>
      <p:pic>
        <p:nvPicPr>
          <p:cNvPr id="8" name="Slika 7"/>
          <p:cNvPicPr>
            <a:picLocks noChangeAspect="1"/>
          </p:cNvPicPr>
          <p:nvPr/>
        </p:nvPicPr>
        <p:blipFill>
          <a:blip r:embed="rId4" cstate="print"/>
          <a:stretch>
            <a:fillRect/>
          </a:stretch>
        </p:blipFill>
        <p:spPr>
          <a:xfrm>
            <a:off x="5358531" y="2958774"/>
            <a:ext cx="3528392" cy="2188706"/>
          </a:xfrm>
          <a:prstGeom prst="rect">
            <a:avLst/>
          </a:prstGeom>
        </p:spPr>
      </p:pic>
      <p:pic>
        <p:nvPicPr>
          <p:cNvPr id="9" name="Slika 8"/>
          <p:cNvPicPr>
            <a:picLocks noChangeAspect="1"/>
          </p:cNvPicPr>
          <p:nvPr/>
        </p:nvPicPr>
        <p:blipFill>
          <a:blip r:embed="rId5" cstate="print"/>
          <a:stretch>
            <a:fillRect/>
          </a:stretch>
        </p:blipFill>
        <p:spPr>
          <a:xfrm>
            <a:off x="6084167" y="5147480"/>
            <a:ext cx="2802755" cy="1667639"/>
          </a:xfrm>
          <a:prstGeom prst="rect">
            <a:avLst/>
          </a:prstGeom>
        </p:spPr>
      </p:pic>
      <p:pic>
        <p:nvPicPr>
          <p:cNvPr id="3" name="Slika 2"/>
          <p:cNvPicPr>
            <a:picLocks noChangeAspect="1"/>
          </p:cNvPicPr>
          <p:nvPr/>
        </p:nvPicPr>
        <p:blipFill>
          <a:blip r:embed="rId6"/>
          <a:stretch>
            <a:fillRect/>
          </a:stretch>
        </p:blipFill>
        <p:spPr>
          <a:xfrm>
            <a:off x="3452980" y="2204864"/>
            <a:ext cx="1862399" cy="2585950"/>
          </a:xfrm>
          <a:prstGeom prst="rect">
            <a:avLst/>
          </a:prstGeom>
        </p:spPr>
      </p:pic>
    </p:spTree>
    <p:extLst>
      <p:ext uri="{BB962C8B-B14F-4D97-AF65-F5344CB8AC3E}">
        <p14:creationId xmlns:p14="http://schemas.microsoft.com/office/powerpoint/2010/main" val="1479611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4546848" cy="1162050"/>
          </a:xfrm>
        </p:spPr>
        <p:txBody>
          <a:bodyPr>
            <a:normAutofit fontScale="90000"/>
          </a:bodyPr>
          <a:lstStyle/>
          <a:p>
            <a:r>
              <a:rPr lang="hr-HR" dirty="0"/>
              <a:t>Ivan </a:t>
            </a:r>
            <a:r>
              <a:rPr lang="hr-HR" dirty="0" err="1"/>
              <a:t>Tomko</a:t>
            </a:r>
            <a:r>
              <a:rPr lang="hr-HR" dirty="0"/>
              <a:t> </a:t>
            </a:r>
            <a:r>
              <a:rPr lang="hr-HR" dirty="0" err="1"/>
              <a:t>Mrnavić</a:t>
            </a:r>
            <a:r>
              <a:rPr lang="hr-HR" dirty="0"/>
              <a:t>  1564. otvorenje sjemeništa za glagoljaše.</a:t>
            </a:r>
            <a:br>
              <a:rPr lang="hr-HR" dirty="0"/>
            </a:br>
            <a:r>
              <a:rPr lang="hr-HR" dirty="0"/>
              <a:t>Prema odluci sinode trogodišnje učenje glagoljice   </a:t>
            </a:r>
          </a:p>
        </p:txBody>
      </p:sp>
      <p:pic>
        <p:nvPicPr>
          <p:cNvPr id="5" name="Rezervirano mjesto sadržaja 4"/>
          <p:cNvPicPr>
            <a:picLocks noGrp="1" noChangeAspect="1"/>
          </p:cNvPicPr>
          <p:nvPr>
            <p:ph idx="1"/>
          </p:nvPr>
        </p:nvPicPr>
        <p:blipFill>
          <a:blip r:embed="rId3" cstate="print"/>
          <a:stretch>
            <a:fillRect/>
          </a:stretch>
        </p:blipFill>
        <p:spPr>
          <a:xfrm>
            <a:off x="6158230" y="73921"/>
            <a:ext cx="2806257" cy="4215065"/>
          </a:xfrm>
          <a:prstGeom prst="rect">
            <a:avLst/>
          </a:prstGeom>
        </p:spPr>
      </p:pic>
      <p:sp>
        <p:nvSpPr>
          <p:cNvPr id="4" name="Rezervirano mjesto teksta 3"/>
          <p:cNvSpPr>
            <a:spLocks noGrp="1"/>
          </p:cNvSpPr>
          <p:nvPr>
            <p:ph type="body" sz="half" idx="2"/>
          </p:nvPr>
        </p:nvSpPr>
        <p:spPr/>
        <p:txBody>
          <a:bodyPr>
            <a:normAutofit/>
          </a:bodyPr>
          <a:lstStyle/>
          <a:p>
            <a:r>
              <a:rPr lang="hr-HR" dirty="0"/>
              <a:t>U crkvi je pokopan slavni Faust Vrančić po svojoj želji.</a:t>
            </a:r>
          </a:p>
          <a:p>
            <a:r>
              <a:rPr lang="hr-HR" dirty="0"/>
              <a:t> epitaf na nadgrobnoj ploči </a:t>
            </a:r>
          </a:p>
          <a:p>
            <a:r>
              <a:rPr lang="hr-HR" dirty="0" err="1"/>
              <a:t>Faustus</a:t>
            </a:r>
            <a:r>
              <a:rPr lang="hr-HR" dirty="0"/>
              <a:t> </a:t>
            </a:r>
            <a:r>
              <a:rPr lang="hr-HR" dirty="0" err="1"/>
              <a:t>Varantius</a:t>
            </a:r>
            <a:r>
              <a:rPr lang="hr-HR" dirty="0"/>
              <a:t> - Ep.us </a:t>
            </a:r>
            <a:r>
              <a:rPr lang="hr-HR" dirty="0" err="1"/>
              <a:t>Chanadiensis</a:t>
            </a:r>
            <a:r>
              <a:rPr lang="hr-HR" dirty="0"/>
              <a:t>  </a:t>
            </a:r>
            <a:r>
              <a:rPr lang="hr-HR" dirty="0" err="1"/>
              <a:t>Novor</a:t>
            </a:r>
            <a:r>
              <a:rPr lang="hr-HR" dirty="0"/>
              <a:t>: </a:t>
            </a:r>
            <a:r>
              <a:rPr lang="hr-HR" dirty="0" err="1"/>
              <a:t>Praedicamentorum</a:t>
            </a:r>
            <a:r>
              <a:rPr lang="hr-HR" dirty="0"/>
              <a:t> </a:t>
            </a:r>
            <a:r>
              <a:rPr lang="hr-HR" dirty="0" err="1"/>
              <a:t>Et</a:t>
            </a:r>
            <a:r>
              <a:rPr lang="hr-HR" dirty="0"/>
              <a:t> </a:t>
            </a:r>
            <a:r>
              <a:rPr lang="hr-HR" dirty="0" err="1"/>
              <a:t>Novar</a:t>
            </a:r>
            <a:r>
              <a:rPr lang="hr-HR" dirty="0"/>
              <a:t>: </a:t>
            </a:r>
            <a:r>
              <a:rPr lang="hr-HR" dirty="0" err="1"/>
              <a:t>Machinar</a:t>
            </a:r>
            <a:r>
              <a:rPr lang="hr-HR" dirty="0"/>
              <a:t> Ac </a:t>
            </a:r>
            <a:r>
              <a:rPr lang="hr-HR" dirty="0" err="1"/>
              <a:t>Fragmentorum</a:t>
            </a:r>
            <a:r>
              <a:rPr lang="hr-HR" dirty="0"/>
              <a:t> - </a:t>
            </a:r>
            <a:r>
              <a:rPr lang="hr-HR" dirty="0" err="1"/>
              <a:t>Historiae</a:t>
            </a:r>
            <a:r>
              <a:rPr lang="hr-HR" dirty="0"/>
              <a:t> </a:t>
            </a:r>
            <a:r>
              <a:rPr lang="hr-HR" dirty="0" err="1"/>
              <a:t>Illyricae</a:t>
            </a:r>
            <a:r>
              <a:rPr lang="hr-HR" dirty="0"/>
              <a:t> Ac. </a:t>
            </a:r>
            <a:r>
              <a:rPr lang="hr-HR" dirty="0" err="1"/>
              <a:t>Fragmentor</a:t>
            </a:r>
            <a:r>
              <a:rPr lang="hr-HR" dirty="0"/>
              <a:t> </a:t>
            </a:r>
            <a:r>
              <a:rPr lang="hr-HR" dirty="0" err="1"/>
              <a:t>historiae</a:t>
            </a:r>
            <a:r>
              <a:rPr lang="hr-HR" dirty="0"/>
              <a:t> </a:t>
            </a:r>
            <a:r>
              <a:rPr lang="hr-HR" dirty="0" err="1"/>
              <a:t>illiryricae</a:t>
            </a:r>
            <a:r>
              <a:rPr lang="hr-HR" dirty="0"/>
              <a:t> </a:t>
            </a:r>
            <a:r>
              <a:rPr lang="hr-HR" dirty="0" err="1"/>
              <a:t>ac</a:t>
            </a:r>
            <a:r>
              <a:rPr lang="hr-HR" dirty="0"/>
              <a:t> </a:t>
            </a:r>
            <a:r>
              <a:rPr lang="hr-HR" dirty="0" err="1"/>
              <a:t>Sarmatiae</a:t>
            </a:r>
            <a:r>
              <a:rPr lang="hr-HR" dirty="0"/>
              <a:t> - </a:t>
            </a:r>
            <a:r>
              <a:rPr lang="hr-HR" dirty="0" err="1"/>
              <a:t>Collector</a:t>
            </a:r>
            <a:r>
              <a:rPr lang="hr-HR" dirty="0"/>
              <a:t> – </a:t>
            </a:r>
            <a:r>
              <a:rPr lang="hr-HR" dirty="0" err="1"/>
              <a:t>An</a:t>
            </a:r>
            <a:r>
              <a:rPr lang="hr-HR" dirty="0"/>
              <a:t>: Dom. MDCXVII.</a:t>
            </a:r>
          </a:p>
          <a:p>
            <a:r>
              <a:rPr lang="hr-HR" dirty="0"/>
              <a:t> Faust je umro u Veneciji  20.1.1617</a:t>
            </a:r>
          </a:p>
        </p:txBody>
      </p:sp>
      <p:pic>
        <p:nvPicPr>
          <p:cNvPr id="6" name="Slika 5"/>
          <p:cNvPicPr>
            <a:picLocks noChangeAspect="1"/>
          </p:cNvPicPr>
          <p:nvPr/>
        </p:nvPicPr>
        <p:blipFill>
          <a:blip r:embed="rId4" cstate="print"/>
          <a:stretch>
            <a:fillRect/>
          </a:stretch>
        </p:blipFill>
        <p:spPr>
          <a:xfrm>
            <a:off x="4506072" y="4288986"/>
            <a:ext cx="1652159" cy="2481287"/>
          </a:xfrm>
          <a:prstGeom prst="rect">
            <a:avLst/>
          </a:prstGeom>
        </p:spPr>
      </p:pic>
      <p:pic>
        <p:nvPicPr>
          <p:cNvPr id="7" name="Slika 6"/>
          <p:cNvPicPr>
            <a:picLocks noChangeAspect="1"/>
          </p:cNvPicPr>
          <p:nvPr/>
        </p:nvPicPr>
        <p:blipFill>
          <a:blip r:embed="rId5" cstate="print"/>
          <a:stretch>
            <a:fillRect/>
          </a:stretch>
        </p:blipFill>
        <p:spPr>
          <a:xfrm>
            <a:off x="2845263" y="4276202"/>
            <a:ext cx="1656170" cy="2481287"/>
          </a:xfrm>
          <a:prstGeom prst="rect">
            <a:avLst/>
          </a:prstGeom>
        </p:spPr>
      </p:pic>
      <p:pic>
        <p:nvPicPr>
          <p:cNvPr id="8" name="Slika 7"/>
          <p:cNvPicPr>
            <a:picLocks noChangeAspect="1"/>
          </p:cNvPicPr>
          <p:nvPr/>
        </p:nvPicPr>
        <p:blipFill rotWithShape="1">
          <a:blip r:embed="rId6" cstate="print"/>
          <a:srcRect l="7691" t="25468" r="19232" b="10509"/>
          <a:stretch/>
        </p:blipFill>
        <p:spPr>
          <a:xfrm>
            <a:off x="539552" y="3751141"/>
            <a:ext cx="2304256" cy="3031916"/>
          </a:xfrm>
          <a:prstGeom prst="rect">
            <a:avLst/>
          </a:prstGeom>
        </p:spPr>
      </p:pic>
      <p:pic>
        <p:nvPicPr>
          <p:cNvPr id="9" name="Slika 8"/>
          <p:cNvPicPr>
            <a:picLocks noChangeAspect="1"/>
          </p:cNvPicPr>
          <p:nvPr/>
        </p:nvPicPr>
        <p:blipFill>
          <a:blip r:embed="rId7"/>
          <a:stretch>
            <a:fillRect/>
          </a:stretch>
        </p:blipFill>
        <p:spPr>
          <a:xfrm>
            <a:off x="6217416" y="4409651"/>
            <a:ext cx="2900732" cy="2176361"/>
          </a:xfrm>
          <a:prstGeom prst="rect">
            <a:avLst/>
          </a:prstGeom>
        </p:spPr>
      </p:pic>
      <p:pic>
        <p:nvPicPr>
          <p:cNvPr id="3" name="Slika 2"/>
          <p:cNvPicPr>
            <a:picLocks noChangeAspect="1"/>
          </p:cNvPicPr>
          <p:nvPr/>
        </p:nvPicPr>
        <p:blipFill>
          <a:blip r:embed="rId8"/>
          <a:stretch>
            <a:fillRect/>
          </a:stretch>
        </p:blipFill>
        <p:spPr>
          <a:xfrm>
            <a:off x="3465513" y="1363373"/>
            <a:ext cx="2692717" cy="2854684"/>
          </a:xfrm>
          <a:prstGeom prst="rect">
            <a:avLst/>
          </a:prstGeom>
        </p:spPr>
      </p:pic>
    </p:spTree>
    <p:extLst>
      <p:ext uri="{BB962C8B-B14F-4D97-AF65-F5344CB8AC3E}">
        <p14:creationId xmlns:p14="http://schemas.microsoft.com/office/powerpoint/2010/main" val="1784611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a:t>Zadar 1856.-1858.</a:t>
            </a:r>
            <a:br>
              <a:rPr lang="hr-HR" dirty="0"/>
            </a:br>
            <a:r>
              <a:rPr lang="hr-HR" dirty="0"/>
              <a:t>Profesor  na zadarskoj realci za hrvatski jezik i matematiku </a:t>
            </a:r>
          </a:p>
        </p:txBody>
      </p:sp>
      <p:sp>
        <p:nvSpPr>
          <p:cNvPr id="4" name="Rezervirano mjesto teksta 3"/>
          <p:cNvSpPr>
            <a:spLocks noGrp="1"/>
          </p:cNvSpPr>
          <p:nvPr>
            <p:ph type="body" sz="half" idx="2"/>
          </p:nvPr>
        </p:nvSpPr>
        <p:spPr/>
        <p:txBody>
          <a:bodyPr/>
          <a:lstStyle/>
          <a:p>
            <a:r>
              <a:rPr lang="hr-HR" dirty="0"/>
              <a:t>1858. </a:t>
            </a:r>
            <a:r>
              <a:rPr lang="hr-HR" dirty="0" err="1"/>
              <a:t>Riečnik</a:t>
            </a:r>
            <a:r>
              <a:rPr lang="hr-HR" dirty="0"/>
              <a:t> ilirsko-</a:t>
            </a:r>
            <a:r>
              <a:rPr lang="hr-HR" dirty="0" err="1"/>
              <a:t>Talianski</a:t>
            </a:r>
            <a:r>
              <a:rPr lang="hr-HR" dirty="0"/>
              <a:t>  prema najnovijim izvorima  izdavač Petar </a:t>
            </a:r>
            <a:r>
              <a:rPr lang="hr-HR" dirty="0" err="1"/>
              <a:t>Abdelić</a:t>
            </a:r>
            <a:r>
              <a:rPr lang="hr-HR" dirty="0"/>
              <a:t> Zadar </a:t>
            </a:r>
          </a:p>
          <a:p>
            <a:endParaRPr lang="hr-HR" dirty="0"/>
          </a:p>
          <a:p>
            <a:endParaRPr lang="hr-HR" dirty="0"/>
          </a:p>
          <a:p>
            <a:endParaRPr lang="hr-HR" dirty="0"/>
          </a:p>
          <a:p>
            <a:endParaRPr lang="hr-HR" dirty="0"/>
          </a:p>
          <a:p>
            <a:endParaRPr lang="hr-HR" dirty="0"/>
          </a:p>
          <a:p>
            <a:r>
              <a:rPr lang="hr-HR" dirty="0"/>
              <a:t> 1868. u Zadru u izdanju brače </a:t>
            </a:r>
            <a:r>
              <a:rPr lang="hr-HR" dirty="0" err="1"/>
              <a:t>Battara</a:t>
            </a:r>
            <a:r>
              <a:rPr lang="hr-HR" dirty="0"/>
              <a:t>  drugi njegov rječnik </a:t>
            </a:r>
            <a:r>
              <a:rPr lang="hr-HR" dirty="0" err="1"/>
              <a:t>Rječnik</a:t>
            </a:r>
            <a:r>
              <a:rPr lang="hr-HR" dirty="0"/>
              <a:t> talijansko-</a:t>
            </a:r>
            <a:r>
              <a:rPr lang="hr-HR" dirty="0" err="1"/>
              <a:t>slovinski</a:t>
            </a:r>
            <a:r>
              <a:rPr lang="hr-HR" dirty="0"/>
              <a:t> (hrvatski)  više od tisuću riječi iskoristio od don Mihovila </a:t>
            </a:r>
            <a:r>
              <a:rPr lang="hr-HR" dirty="0" err="1"/>
              <a:t>Pavlinovića</a:t>
            </a:r>
            <a:r>
              <a:rPr lang="hr-HR" dirty="0"/>
              <a:t> i prihvatio primjedbe kanonika  Josipa </a:t>
            </a:r>
            <a:r>
              <a:rPr lang="hr-HR" dirty="0" err="1"/>
              <a:t>Mrkice</a:t>
            </a:r>
            <a:r>
              <a:rPr lang="hr-HR" dirty="0"/>
              <a:t> </a:t>
            </a:r>
          </a:p>
        </p:txBody>
      </p:sp>
      <p:pic>
        <p:nvPicPr>
          <p:cNvPr id="3" name="Slika 2"/>
          <p:cNvPicPr>
            <a:picLocks noChangeAspect="1"/>
          </p:cNvPicPr>
          <p:nvPr/>
        </p:nvPicPr>
        <p:blipFill>
          <a:blip r:embed="rId3"/>
          <a:stretch>
            <a:fillRect/>
          </a:stretch>
        </p:blipFill>
        <p:spPr>
          <a:xfrm>
            <a:off x="3624658" y="204330"/>
            <a:ext cx="4290576" cy="2866105"/>
          </a:xfrm>
          <a:prstGeom prst="rect">
            <a:avLst/>
          </a:prstGeom>
        </p:spPr>
      </p:pic>
      <p:pic>
        <p:nvPicPr>
          <p:cNvPr id="13" name="Rezervirano mjesto sadržaja 12"/>
          <p:cNvPicPr>
            <a:picLocks noGrp="1" noChangeAspect="1"/>
          </p:cNvPicPr>
          <p:nvPr>
            <p:ph idx="1"/>
          </p:nvPr>
        </p:nvPicPr>
        <p:blipFill>
          <a:blip r:embed="rId4"/>
          <a:stretch>
            <a:fillRect/>
          </a:stretch>
        </p:blipFill>
        <p:spPr>
          <a:xfrm>
            <a:off x="3646229" y="3070435"/>
            <a:ext cx="4202831" cy="3625744"/>
          </a:xfrm>
          <a:prstGeom prst="rect">
            <a:avLst/>
          </a:prstGeom>
        </p:spPr>
      </p:pic>
    </p:spTree>
    <p:extLst>
      <p:ext uri="{BB962C8B-B14F-4D97-AF65-F5344CB8AC3E}">
        <p14:creationId xmlns:p14="http://schemas.microsoft.com/office/powerpoint/2010/main" val="420358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347638"/>
          </a:xfrm>
        </p:spPr>
        <p:txBody>
          <a:bodyPr>
            <a:normAutofit fontScale="90000"/>
          </a:bodyPr>
          <a:lstStyle/>
          <a:p>
            <a:endParaRPr lang="hr-HR" dirty="0"/>
          </a:p>
        </p:txBody>
      </p:sp>
      <p:pic>
        <p:nvPicPr>
          <p:cNvPr id="5" name="Rezervirano mjesto sadržaja 4"/>
          <p:cNvPicPr>
            <a:picLocks noGrp="1" noChangeAspect="1"/>
          </p:cNvPicPr>
          <p:nvPr>
            <p:ph idx="1"/>
          </p:nvPr>
        </p:nvPicPr>
        <p:blipFill>
          <a:blip r:embed="rId3"/>
          <a:stretch>
            <a:fillRect/>
          </a:stretch>
        </p:blipFill>
        <p:spPr>
          <a:xfrm>
            <a:off x="6300192" y="3780631"/>
            <a:ext cx="1944077" cy="2880115"/>
          </a:xfrm>
          <a:prstGeom prst="rect">
            <a:avLst/>
          </a:prstGeom>
        </p:spPr>
      </p:pic>
      <p:sp>
        <p:nvSpPr>
          <p:cNvPr id="4" name="Rezervirano mjesto teksta 3"/>
          <p:cNvSpPr>
            <a:spLocks noGrp="1"/>
          </p:cNvSpPr>
          <p:nvPr>
            <p:ph type="body" sz="half" idx="2"/>
          </p:nvPr>
        </p:nvSpPr>
        <p:spPr>
          <a:xfrm>
            <a:off x="457200" y="1435100"/>
            <a:ext cx="3898776" cy="4691063"/>
          </a:xfrm>
        </p:spPr>
        <p:txBody>
          <a:bodyPr>
            <a:normAutofit fontScale="92500" lnSpcReduction="10000"/>
          </a:bodyPr>
          <a:lstStyle/>
          <a:p>
            <a:r>
              <a:rPr lang="hr-HR" dirty="0"/>
              <a:t>Tri izdanja hrvatsko- talijanska </a:t>
            </a:r>
          </a:p>
          <a:p>
            <a:r>
              <a:rPr lang="hr-HR" dirty="0" err="1"/>
              <a:t>Riečnik</a:t>
            </a:r>
            <a:r>
              <a:rPr lang="hr-HR" dirty="0"/>
              <a:t> ilirsko-</a:t>
            </a:r>
            <a:r>
              <a:rPr lang="hr-HR" dirty="0" err="1"/>
              <a:t>talianski</a:t>
            </a:r>
            <a:r>
              <a:rPr lang="hr-HR" dirty="0"/>
              <a:t> (</a:t>
            </a:r>
            <a:r>
              <a:rPr lang="hr-HR" dirty="0" err="1"/>
              <a:t>polag</a:t>
            </a:r>
            <a:r>
              <a:rPr lang="hr-HR" dirty="0"/>
              <a:t> najnovijih </a:t>
            </a:r>
            <a:r>
              <a:rPr lang="hr-HR" dirty="0" err="1"/>
              <a:t>izvorah</a:t>
            </a:r>
            <a:r>
              <a:rPr lang="hr-HR" dirty="0"/>
              <a:t>). Zadar, 1858. izdavač </a:t>
            </a:r>
            <a:r>
              <a:rPr lang="hr-HR" dirty="0" err="1"/>
              <a:t>Abdelić</a:t>
            </a:r>
            <a:r>
              <a:rPr lang="hr-HR" dirty="0"/>
              <a:t> </a:t>
            </a:r>
          </a:p>
          <a:p>
            <a:endParaRPr lang="hr-HR" dirty="0"/>
          </a:p>
          <a:p>
            <a:r>
              <a:rPr lang="hr-HR" dirty="0"/>
              <a:t>Rječnik </a:t>
            </a:r>
            <a:r>
              <a:rPr lang="hr-HR" dirty="0" err="1"/>
              <a:t>slovinsko</a:t>
            </a:r>
            <a:r>
              <a:rPr lang="hr-HR" dirty="0"/>
              <a:t>-talijanski ‒ </a:t>
            </a:r>
            <a:r>
              <a:rPr lang="hr-HR" dirty="0" err="1"/>
              <a:t>Vocabolario</a:t>
            </a:r>
            <a:r>
              <a:rPr lang="hr-HR" dirty="0"/>
              <a:t> slavo-</a:t>
            </a:r>
            <a:r>
              <a:rPr lang="hr-HR" dirty="0" err="1"/>
              <a:t>italiano</a:t>
            </a:r>
            <a:r>
              <a:rPr lang="hr-HR" dirty="0"/>
              <a:t>. Zadar, 1874.</a:t>
            </a:r>
          </a:p>
          <a:p>
            <a:endParaRPr lang="hr-HR" dirty="0"/>
          </a:p>
          <a:p>
            <a:r>
              <a:rPr lang="hr-HR" dirty="0"/>
              <a:t>Rječnik hrvatsko-talijanski ‒ </a:t>
            </a:r>
            <a:r>
              <a:rPr lang="hr-HR" dirty="0" err="1"/>
              <a:t>Vocabolario</a:t>
            </a:r>
            <a:r>
              <a:rPr lang="hr-HR" dirty="0"/>
              <a:t> </a:t>
            </a:r>
            <a:r>
              <a:rPr lang="hr-HR" dirty="0" err="1"/>
              <a:t>croato-italiano</a:t>
            </a:r>
            <a:r>
              <a:rPr lang="hr-HR" dirty="0"/>
              <a:t>. Zadar, 1901. / pretisak Zagreb 1995., nadopunjen sa 15 tisuća riječi novih riječi  u izdanju Narodnog lista Zadar</a:t>
            </a:r>
          </a:p>
          <a:p>
            <a:endParaRPr lang="hr-HR" dirty="0"/>
          </a:p>
          <a:p>
            <a:r>
              <a:rPr lang="hr-HR" dirty="0"/>
              <a:t>kao i tri izdanja talijansko-hrvatskoga rječnika:</a:t>
            </a:r>
          </a:p>
          <a:p>
            <a:endParaRPr lang="hr-HR" dirty="0"/>
          </a:p>
          <a:p>
            <a:r>
              <a:rPr lang="hr-HR" dirty="0" err="1"/>
              <a:t>Vocabolario</a:t>
            </a:r>
            <a:r>
              <a:rPr lang="hr-HR" dirty="0"/>
              <a:t> </a:t>
            </a:r>
            <a:r>
              <a:rPr lang="hr-HR" dirty="0" err="1"/>
              <a:t>italiano</a:t>
            </a:r>
            <a:r>
              <a:rPr lang="hr-HR" dirty="0"/>
              <a:t>-slavo (</a:t>
            </a:r>
            <a:r>
              <a:rPr lang="hr-HR" dirty="0" err="1"/>
              <a:t>ilirico</a:t>
            </a:r>
            <a:r>
              <a:rPr lang="hr-HR" dirty="0"/>
              <a:t>) ‒ Rječnik talijansko-</a:t>
            </a:r>
            <a:r>
              <a:rPr lang="hr-HR" dirty="0" err="1"/>
              <a:t>slovinski</a:t>
            </a:r>
            <a:r>
              <a:rPr lang="hr-HR" dirty="0"/>
              <a:t> (hrvatski). Zadar, 1868.</a:t>
            </a:r>
          </a:p>
          <a:p>
            <a:endParaRPr lang="hr-HR" dirty="0"/>
          </a:p>
          <a:p>
            <a:r>
              <a:rPr lang="hr-HR" dirty="0" err="1"/>
              <a:t>Vocabolario</a:t>
            </a:r>
            <a:r>
              <a:rPr lang="hr-HR" dirty="0"/>
              <a:t> </a:t>
            </a:r>
            <a:r>
              <a:rPr lang="hr-HR" dirty="0" err="1"/>
              <a:t>italiano</a:t>
            </a:r>
            <a:r>
              <a:rPr lang="hr-HR" dirty="0"/>
              <a:t>-slavo (</a:t>
            </a:r>
            <a:r>
              <a:rPr lang="hr-HR" dirty="0" err="1"/>
              <a:t>croato</a:t>
            </a:r>
            <a:r>
              <a:rPr lang="hr-HR" dirty="0"/>
              <a:t>) ‒ Rječnik talijansko-</a:t>
            </a:r>
            <a:r>
              <a:rPr lang="hr-HR" dirty="0" err="1"/>
              <a:t>slovinski</a:t>
            </a:r>
            <a:r>
              <a:rPr lang="hr-HR" dirty="0"/>
              <a:t> (hrvatski). Senj, 1887.</a:t>
            </a:r>
          </a:p>
          <a:p>
            <a:endParaRPr lang="hr-HR" dirty="0"/>
          </a:p>
          <a:p>
            <a:r>
              <a:rPr lang="hr-HR" dirty="0" err="1"/>
              <a:t>Vocabolario</a:t>
            </a:r>
            <a:r>
              <a:rPr lang="hr-HR" dirty="0"/>
              <a:t> </a:t>
            </a:r>
            <a:r>
              <a:rPr lang="hr-HR" dirty="0" err="1"/>
              <a:t>italiano</a:t>
            </a:r>
            <a:r>
              <a:rPr lang="hr-HR" dirty="0"/>
              <a:t>-slavo (</a:t>
            </a:r>
            <a:r>
              <a:rPr lang="hr-HR" dirty="0" err="1"/>
              <a:t>croato</a:t>
            </a:r>
            <a:r>
              <a:rPr lang="hr-HR" dirty="0"/>
              <a:t>) ‒ Rječnik talijansko-</a:t>
            </a:r>
            <a:r>
              <a:rPr lang="hr-HR" dirty="0" err="1"/>
              <a:t>slovinski</a:t>
            </a:r>
            <a:r>
              <a:rPr lang="hr-HR" dirty="0"/>
              <a:t> (hrvatski). Senj 1908.naklada </a:t>
            </a:r>
            <a:r>
              <a:rPr lang="hr-HR" dirty="0" err="1"/>
              <a:t>Hreljanović</a:t>
            </a:r>
            <a:endParaRPr lang="hr-HR" dirty="0"/>
          </a:p>
          <a:p>
            <a:endParaRPr lang="hr-HR" dirty="0"/>
          </a:p>
          <a:p>
            <a:endParaRPr lang="hr-HR" dirty="0"/>
          </a:p>
        </p:txBody>
      </p:sp>
      <p:pic>
        <p:nvPicPr>
          <p:cNvPr id="6" name="Slika 5"/>
          <p:cNvPicPr>
            <a:picLocks noChangeAspect="1"/>
          </p:cNvPicPr>
          <p:nvPr/>
        </p:nvPicPr>
        <p:blipFill>
          <a:blip r:embed="rId4"/>
          <a:stretch>
            <a:fillRect/>
          </a:stretch>
        </p:blipFill>
        <p:spPr>
          <a:xfrm>
            <a:off x="4659312" y="116632"/>
            <a:ext cx="4361739" cy="3400794"/>
          </a:xfrm>
          <a:prstGeom prst="rect">
            <a:avLst/>
          </a:prstGeom>
        </p:spPr>
      </p:pic>
    </p:spTree>
    <p:extLst>
      <p:ext uri="{BB962C8B-B14F-4D97-AF65-F5344CB8AC3E}">
        <p14:creationId xmlns:p14="http://schemas.microsoft.com/office/powerpoint/2010/main" val="3726867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dirty="0"/>
              <a:t>Otok </a:t>
            </a:r>
            <a:r>
              <a:rPr lang="hr-HR" dirty="0" err="1"/>
              <a:t>Prvić</a:t>
            </a:r>
            <a:r>
              <a:rPr lang="hr-HR" dirty="0"/>
              <a:t> - Šepurine </a:t>
            </a:r>
            <a:br>
              <a:rPr lang="hr-HR" dirty="0"/>
            </a:br>
            <a:r>
              <a:rPr lang="hr-HR" dirty="0"/>
              <a:t>1859. župnik u Šepurini </a:t>
            </a:r>
            <a:br>
              <a:rPr lang="hr-HR" dirty="0"/>
            </a:br>
            <a:endParaRPr lang="hr-HR" dirty="0"/>
          </a:p>
        </p:txBody>
      </p:sp>
      <p:pic>
        <p:nvPicPr>
          <p:cNvPr id="7" name="Slika 6"/>
          <p:cNvPicPr>
            <a:picLocks noChangeAspect="1"/>
          </p:cNvPicPr>
          <p:nvPr/>
        </p:nvPicPr>
        <p:blipFill>
          <a:blip r:embed="rId3" cstate="print"/>
          <a:stretch>
            <a:fillRect/>
          </a:stretch>
        </p:blipFill>
        <p:spPr>
          <a:xfrm>
            <a:off x="457200" y="3780631"/>
            <a:ext cx="2619375" cy="1743075"/>
          </a:xfrm>
          <a:prstGeom prst="rect">
            <a:avLst/>
          </a:prstGeom>
        </p:spPr>
      </p:pic>
      <p:sp>
        <p:nvSpPr>
          <p:cNvPr id="4" name="Rezervirano mjesto teksta 3"/>
          <p:cNvSpPr>
            <a:spLocks noGrp="1"/>
          </p:cNvSpPr>
          <p:nvPr>
            <p:ph type="body" sz="half" idx="2"/>
          </p:nvPr>
        </p:nvSpPr>
        <p:spPr>
          <a:xfrm>
            <a:off x="457200" y="1435100"/>
            <a:ext cx="3466116" cy="4691063"/>
          </a:xfrm>
        </p:spPr>
        <p:txBody>
          <a:bodyPr/>
          <a:lstStyle/>
          <a:p>
            <a:r>
              <a:rPr lang="hr-HR" b="1" dirty="0"/>
              <a:t>Sv. Jelena Križarica iz 1620. </a:t>
            </a:r>
          </a:p>
          <a:p>
            <a:r>
              <a:rPr lang="hr-HR" b="1" dirty="0"/>
              <a:t>Nova  crkva sv. Uznesenja Blažene Djevice Marije iz 1878. </a:t>
            </a:r>
          </a:p>
          <a:p>
            <a:r>
              <a:rPr lang="hr-HR" b="1" dirty="0"/>
              <a:t>Ljetnikovac obitelji Vrančić</a:t>
            </a:r>
          </a:p>
          <a:p>
            <a:r>
              <a:rPr lang="hr-HR" b="1" dirty="0"/>
              <a:t>Služba božja je bila </a:t>
            </a:r>
            <a:r>
              <a:rPr lang="hr-HR" b="1" dirty="0" err="1"/>
              <a:t>glagoljačka</a:t>
            </a:r>
            <a:r>
              <a:rPr lang="hr-HR" b="1" dirty="0"/>
              <a:t> do godine 1859.</a:t>
            </a:r>
          </a:p>
          <a:p>
            <a:r>
              <a:rPr lang="pl-PL" b="1" dirty="0"/>
              <a:t>12.12. 1859. Župa Šepurine postaje samostalnom kapelanijom</a:t>
            </a:r>
            <a:endParaRPr lang="hr-HR" b="1" dirty="0"/>
          </a:p>
        </p:txBody>
      </p:sp>
      <p:pic>
        <p:nvPicPr>
          <p:cNvPr id="8" name="Slika 7"/>
          <p:cNvPicPr>
            <a:picLocks noChangeAspect="1"/>
          </p:cNvPicPr>
          <p:nvPr/>
        </p:nvPicPr>
        <p:blipFill>
          <a:blip r:embed="rId4" cstate="print"/>
          <a:stretch>
            <a:fillRect/>
          </a:stretch>
        </p:blipFill>
        <p:spPr>
          <a:xfrm>
            <a:off x="3076575" y="5135231"/>
            <a:ext cx="2981325" cy="1533525"/>
          </a:xfrm>
          <a:prstGeom prst="rect">
            <a:avLst/>
          </a:prstGeom>
        </p:spPr>
      </p:pic>
      <p:pic>
        <p:nvPicPr>
          <p:cNvPr id="10" name="Slika 9"/>
          <p:cNvPicPr>
            <a:picLocks noChangeAspect="1"/>
          </p:cNvPicPr>
          <p:nvPr/>
        </p:nvPicPr>
        <p:blipFill>
          <a:blip r:embed="rId5" cstate="print"/>
          <a:stretch>
            <a:fillRect/>
          </a:stretch>
        </p:blipFill>
        <p:spPr>
          <a:xfrm>
            <a:off x="3923316" y="3012669"/>
            <a:ext cx="2520892" cy="2100743"/>
          </a:xfrm>
          <a:prstGeom prst="rect">
            <a:avLst/>
          </a:prstGeom>
        </p:spPr>
      </p:pic>
      <p:pic>
        <p:nvPicPr>
          <p:cNvPr id="3" name="Rezervirano mjesto sadržaja 2"/>
          <p:cNvPicPr>
            <a:picLocks noGrp="1" noChangeAspect="1"/>
          </p:cNvPicPr>
          <p:nvPr>
            <p:ph idx="1"/>
          </p:nvPr>
        </p:nvPicPr>
        <p:blipFill>
          <a:blip r:embed="rId6"/>
          <a:stretch>
            <a:fillRect/>
          </a:stretch>
        </p:blipFill>
        <p:spPr>
          <a:xfrm>
            <a:off x="6444208" y="3226928"/>
            <a:ext cx="2628900" cy="1743075"/>
          </a:xfrm>
          <a:prstGeom prst="rect">
            <a:avLst/>
          </a:prstGeom>
        </p:spPr>
      </p:pic>
      <p:pic>
        <p:nvPicPr>
          <p:cNvPr id="12" name="Slika 11"/>
          <p:cNvPicPr>
            <a:picLocks noChangeAspect="1"/>
          </p:cNvPicPr>
          <p:nvPr/>
        </p:nvPicPr>
        <p:blipFill>
          <a:blip r:embed="rId7" cstate="print"/>
          <a:stretch>
            <a:fillRect/>
          </a:stretch>
        </p:blipFill>
        <p:spPr>
          <a:xfrm>
            <a:off x="5367701" y="960957"/>
            <a:ext cx="2830083" cy="2122562"/>
          </a:xfrm>
          <a:prstGeom prst="rect">
            <a:avLst/>
          </a:prstGeom>
        </p:spPr>
      </p:pic>
      <p:pic>
        <p:nvPicPr>
          <p:cNvPr id="5" name="Slika 4"/>
          <p:cNvPicPr>
            <a:picLocks noChangeAspect="1"/>
          </p:cNvPicPr>
          <p:nvPr/>
        </p:nvPicPr>
        <p:blipFill>
          <a:blip r:embed="rId8"/>
          <a:stretch>
            <a:fillRect/>
          </a:stretch>
        </p:blipFill>
        <p:spPr>
          <a:xfrm>
            <a:off x="6506325" y="4970003"/>
            <a:ext cx="2466975" cy="1847850"/>
          </a:xfrm>
          <a:prstGeom prst="rect">
            <a:avLst/>
          </a:prstGeom>
        </p:spPr>
      </p:pic>
    </p:spTree>
    <p:extLst>
      <p:ext uri="{BB962C8B-B14F-4D97-AF65-F5344CB8AC3E}">
        <p14:creationId xmlns:p14="http://schemas.microsoft.com/office/powerpoint/2010/main" val="1940997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a:t>1859. Prve fotografije u </a:t>
            </a:r>
            <a:r>
              <a:rPr lang="hr-HR" dirty="0" err="1"/>
              <a:t>Prvić</a:t>
            </a:r>
            <a:r>
              <a:rPr lang="hr-HR" dirty="0"/>
              <a:t> Luci</a:t>
            </a:r>
            <a:br>
              <a:rPr lang="hr-HR" dirty="0"/>
            </a:br>
            <a:r>
              <a:rPr lang="hr-HR" dirty="0" err="1"/>
              <a:t>Dušebrižnik</a:t>
            </a:r>
            <a:r>
              <a:rPr lang="hr-HR" dirty="0"/>
              <a:t> u Šepurini na otoku </a:t>
            </a:r>
            <a:r>
              <a:rPr lang="hr-HR" dirty="0" err="1"/>
              <a:t>Prviću</a:t>
            </a:r>
            <a:r>
              <a:rPr lang="hr-HR" dirty="0"/>
              <a:t> </a:t>
            </a:r>
          </a:p>
        </p:txBody>
      </p:sp>
      <p:sp>
        <p:nvSpPr>
          <p:cNvPr id="4" name="Rezervirano mjesto teksta 3"/>
          <p:cNvSpPr>
            <a:spLocks noGrp="1"/>
          </p:cNvSpPr>
          <p:nvPr>
            <p:ph type="body" sz="half" idx="2"/>
          </p:nvPr>
        </p:nvSpPr>
        <p:spPr/>
        <p:txBody>
          <a:bodyPr/>
          <a:lstStyle/>
          <a:p>
            <a:r>
              <a:rPr lang="hr-HR" dirty="0" err="1"/>
              <a:t>Svjetloslika</a:t>
            </a:r>
            <a:r>
              <a:rPr lang="hr-HR" dirty="0"/>
              <a:t> </a:t>
            </a:r>
            <a:r>
              <a:rPr lang="hr-HR" dirty="0" err="1"/>
              <a:t>svjetloslikar</a:t>
            </a:r>
            <a:endParaRPr lang="hr-HR" dirty="0"/>
          </a:p>
        </p:txBody>
      </p:sp>
      <p:pic>
        <p:nvPicPr>
          <p:cNvPr id="11" name="Rezervirano mjesto sadržaja 10" descr="IMG_6503.JPG"/>
          <p:cNvPicPr>
            <a:picLocks noGrp="1" noChangeAspect="1"/>
          </p:cNvPicPr>
          <p:nvPr>
            <p:ph idx="1"/>
          </p:nvPr>
        </p:nvPicPr>
        <p:blipFill>
          <a:blip r:embed="rId3" cstate="print"/>
          <a:stretch>
            <a:fillRect/>
          </a:stretch>
        </p:blipFill>
        <p:spPr>
          <a:xfrm>
            <a:off x="6976028" y="784153"/>
            <a:ext cx="1728192" cy="1296144"/>
          </a:xfrm>
        </p:spPr>
      </p:pic>
      <p:pic>
        <p:nvPicPr>
          <p:cNvPr id="3" name="Slika 2"/>
          <p:cNvPicPr>
            <a:picLocks noChangeAspect="1"/>
          </p:cNvPicPr>
          <p:nvPr/>
        </p:nvPicPr>
        <p:blipFill>
          <a:blip r:embed="rId4" cstate="print"/>
          <a:stretch>
            <a:fillRect/>
          </a:stretch>
        </p:blipFill>
        <p:spPr>
          <a:xfrm>
            <a:off x="6976028" y="3148726"/>
            <a:ext cx="1131923" cy="988664"/>
          </a:xfrm>
          <a:prstGeom prst="rect">
            <a:avLst/>
          </a:prstGeom>
        </p:spPr>
      </p:pic>
      <p:pic>
        <p:nvPicPr>
          <p:cNvPr id="9" name="Slika 8"/>
          <p:cNvPicPr>
            <a:picLocks noChangeAspect="1"/>
          </p:cNvPicPr>
          <p:nvPr/>
        </p:nvPicPr>
        <p:blipFill>
          <a:blip r:embed="rId5"/>
          <a:stretch>
            <a:fillRect/>
          </a:stretch>
        </p:blipFill>
        <p:spPr>
          <a:xfrm>
            <a:off x="3789507" y="2546246"/>
            <a:ext cx="2633700" cy="1963082"/>
          </a:xfrm>
          <a:prstGeom prst="rect">
            <a:avLst/>
          </a:prstGeom>
        </p:spPr>
      </p:pic>
      <p:pic>
        <p:nvPicPr>
          <p:cNvPr id="10" name="Slika 9"/>
          <p:cNvPicPr>
            <a:picLocks noChangeAspect="1"/>
          </p:cNvPicPr>
          <p:nvPr/>
        </p:nvPicPr>
        <p:blipFill>
          <a:blip r:embed="rId6"/>
          <a:stretch>
            <a:fillRect/>
          </a:stretch>
        </p:blipFill>
        <p:spPr>
          <a:xfrm>
            <a:off x="3720482" y="273050"/>
            <a:ext cx="3255546" cy="2462997"/>
          </a:xfrm>
          <a:prstGeom prst="rect">
            <a:avLst/>
          </a:prstGeom>
        </p:spPr>
      </p:pic>
      <p:pic>
        <p:nvPicPr>
          <p:cNvPr id="12" name="Slika 11"/>
          <p:cNvPicPr>
            <a:picLocks noChangeAspect="1"/>
          </p:cNvPicPr>
          <p:nvPr/>
        </p:nvPicPr>
        <p:blipFill>
          <a:blip r:embed="rId7"/>
          <a:stretch>
            <a:fillRect/>
          </a:stretch>
        </p:blipFill>
        <p:spPr>
          <a:xfrm>
            <a:off x="195853" y="4583835"/>
            <a:ext cx="3822205" cy="2073484"/>
          </a:xfrm>
          <a:prstGeom prst="rect">
            <a:avLst/>
          </a:prstGeom>
        </p:spPr>
      </p:pic>
      <p:pic>
        <p:nvPicPr>
          <p:cNvPr id="5" name="Slika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8058" y="4589615"/>
            <a:ext cx="2453259" cy="1832372"/>
          </a:xfrm>
          <a:prstGeom prst="rect">
            <a:avLst/>
          </a:prstGeom>
        </p:spPr>
      </p:pic>
      <p:pic>
        <p:nvPicPr>
          <p:cNvPr id="7" name="Slika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1317" y="4583836"/>
            <a:ext cx="2484793" cy="185592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103" t="4743" r="31330" b="1349"/>
          <a:stretch/>
        </p:blipFill>
        <p:spPr>
          <a:xfrm>
            <a:off x="153956" y="1262722"/>
            <a:ext cx="5646718" cy="433882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507"/>
          <a:stretch/>
        </p:blipFill>
        <p:spPr>
          <a:xfrm>
            <a:off x="6063916" y="2428844"/>
            <a:ext cx="2900469" cy="2006578"/>
          </a:xfrm>
          <a:prstGeom prst="rect">
            <a:avLst/>
          </a:prstGeom>
        </p:spPr>
      </p:pic>
      <p:pic>
        <p:nvPicPr>
          <p:cNvPr id="11" name="Picture 10"/>
          <p:cNvPicPr>
            <a:picLocks noChangeAspect="1"/>
          </p:cNvPicPr>
          <p:nvPr/>
        </p:nvPicPr>
        <p:blipFill rotWithShape="1">
          <a:blip r:embed="rId5">
            <a:clrChange>
              <a:clrFrom>
                <a:srgbClr val="FFFFFF"/>
              </a:clrFrom>
              <a:clrTo>
                <a:srgbClr val="FFFFFF">
                  <a:alpha val="0"/>
                </a:srgbClr>
              </a:clrTo>
            </a:clrChange>
          </a:blip>
          <a:srcRect l="3507"/>
          <a:stretch/>
        </p:blipFill>
        <p:spPr>
          <a:xfrm>
            <a:off x="6063916" y="2428843"/>
            <a:ext cx="2900468" cy="1992086"/>
          </a:xfrm>
          <a:prstGeom prst="rect">
            <a:avLst/>
          </a:prstGeom>
        </p:spPr>
      </p:pic>
    </p:spTree>
    <p:extLst>
      <p:ext uri="{BB962C8B-B14F-4D97-AF65-F5344CB8AC3E}">
        <p14:creationId xmlns:p14="http://schemas.microsoft.com/office/powerpoint/2010/main" val="173763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4.07407E-6 L -0.6319 -0.03333 " pathEditMode="relative" rAng="0" ptsTypes="AA">
                                      <p:cBhvr>
                                        <p:cTn id="14" dur="2000" fill="hold"/>
                                        <p:tgtEl>
                                          <p:spTgt spid="11"/>
                                        </p:tgtEl>
                                        <p:attrNameLst>
                                          <p:attrName>ppt_x</p:attrName>
                                          <p:attrName>ppt_y</p:attrName>
                                        </p:attrNameLst>
                                      </p:cBhvr>
                                      <p:rCtr x="-31602" y="-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1952. Poznanstvo sa Josipom </a:t>
            </a:r>
            <a:r>
              <a:rPr lang="hr-HR" dirty="0" err="1"/>
              <a:t>Berčićem</a:t>
            </a:r>
            <a:r>
              <a:rPr lang="hr-HR" dirty="0"/>
              <a:t> </a:t>
            </a:r>
          </a:p>
        </p:txBody>
      </p:sp>
      <p:sp>
        <p:nvSpPr>
          <p:cNvPr id="4" name="Rezervirano mjesto teksta 3"/>
          <p:cNvSpPr>
            <a:spLocks noGrp="1"/>
          </p:cNvSpPr>
          <p:nvPr>
            <p:ph type="body" sz="half" idx="2"/>
          </p:nvPr>
        </p:nvSpPr>
        <p:spPr/>
        <p:txBody>
          <a:bodyPr/>
          <a:lstStyle/>
          <a:p>
            <a:endParaRPr lang="hr-HR"/>
          </a:p>
        </p:txBody>
      </p:sp>
      <p:pic>
        <p:nvPicPr>
          <p:cNvPr id="6" name="Slika 5"/>
          <p:cNvPicPr>
            <a:picLocks noChangeAspect="1"/>
          </p:cNvPicPr>
          <p:nvPr/>
        </p:nvPicPr>
        <p:blipFill>
          <a:blip r:embed="rId3"/>
          <a:stretch>
            <a:fillRect/>
          </a:stretch>
        </p:blipFill>
        <p:spPr>
          <a:xfrm>
            <a:off x="376934" y="2282612"/>
            <a:ext cx="2949337" cy="3843551"/>
          </a:xfrm>
          <a:prstGeom prst="rect">
            <a:avLst/>
          </a:prstGeom>
        </p:spPr>
      </p:pic>
      <p:pic>
        <p:nvPicPr>
          <p:cNvPr id="12" name="Slika 11"/>
          <p:cNvPicPr>
            <a:picLocks noChangeAspect="1"/>
          </p:cNvPicPr>
          <p:nvPr/>
        </p:nvPicPr>
        <p:blipFill>
          <a:blip r:embed="rId4"/>
          <a:stretch>
            <a:fillRect/>
          </a:stretch>
        </p:blipFill>
        <p:spPr>
          <a:xfrm>
            <a:off x="4860032" y="603115"/>
            <a:ext cx="3660847" cy="2777194"/>
          </a:xfrm>
          <a:prstGeom prst="rect">
            <a:avLst/>
          </a:prstGeom>
        </p:spPr>
      </p:pic>
      <p:pic>
        <p:nvPicPr>
          <p:cNvPr id="13" name="Slika 12"/>
          <p:cNvPicPr>
            <a:picLocks noChangeAspect="1"/>
          </p:cNvPicPr>
          <p:nvPr/>
        </p:nvPicPr>
        <p:blipFill>
          <a:blip r:embed="rId5"/>
          <a:stretch>
            <a:fillRect/>
          </a:stretch>
        </p:blipFill>
        <p:spPr>
          <a:xfrm>
            <a:off x="4489727" y="3710374"/>
            <a:ext cx="4031152" cy="2671811"/>
          </a:xfrm>
          <a:prstGeom prst="rect">
            <a:avLst/>
          </a:prstGeom>
        </p:spPr>
      </p:pic>
      <p:sp>
        <p:nvSpPr>
          <p:cNvPr id="14" name="Rezervirano mjesto sadržaja 13"/>
          <p:cNvSpPr>
            <a:spLocks noGrp="1"/>
          </p:cNvSpPr>
          <p:nvPr>
            <p:ph idx="1"/>
          </p:nvPr>
        </p:nvSpPr>
        <p:spPr/>
        <p:txBody>
          <a:bodyPr/>
          <a:lstStyle/>
          <a:p>
            <a:endParaRPr lang="hr-HR" dirty="0"/>
          </a:p>
        </p:txBody>
      </p:sp>
    </p:spTree>
    <p:extLst>
      <p:ext uri="{BB962C8B-B14F-4D97-AF65-F5344CB8AC3E}">
        <p14:creationId xmlns:p14="http://schemas.microsoft.com/office/powerpoint/2010/main" val="44212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p:cNvPicPr>
            <a:picLocks noGrp="1" noChangeAspect="1"/>
          </p:cNvPicPr>
          <p:nvPr>
            <p:ph idx="1"/>
          </p:nvPr>
        </p:nvPicPr>
        <p:blipFill>
          <a:blip r:embed="rId3" cstate="print"/>
          <a:stretch>
            <a:fillRect/>
          </a:stretch>
        </p:blipFill>
        <p:spPr>
          <a:xfrm>
            <a:off x="5508104" y="301472"/>
            <a:ext cx="3474201" cy="1872208"/>
          </a:xfrm>
          <a:prstGeom prst="rect">
            <a:avLst/>
          </a:prstGeom>
        </p:spPr>
      </p:pic>
      <p:sp>
        <p:nvSpPr>
          <p:cNvPr id="4" name="Rezervirano mjesto teksta 3"/>
          <p:cNvSpPr>
            <a:spLocks noGrp="1"/>
          </p:cNvSpPr>
          <p:nvPr>
            <p:ph type="body" sz="half" idx="2"/>
          </p:nvPr>
        </p:nvSpPr>
        <p:spPr>
          <a:xfrm>
            <a:off x="457200" y="273050"/>
            <a:ext cx="5050904" cy="6324302"/>
          </a:xfrm>
        </p:spPr>
        <p:txBody>
          <a:bodyPr>
            <a:normAutofit fontScale="92500" lnSpcReduction="10000"/>
          </a:bodyPr>
          <a:lstStyle/>
          <a:p>
            <a:r>
              <a:rPr lang="hr-HR" b="1" dirty="0"/>
              <a:t>Vitezići- knjižnica obitelji Vitezić 1898.</a:t>
            </a:r>
          </a:p>
          <a:p>
            <a:r>
              <a:rPr lang="hr-HR" b="1" dirty="0"/>
              <a:t>«Atlas </a:t>
            </a:r>
            <a:r>
              <a:rPr lang="hr-HR" b="1" dirty="0" err="1"/>
              <a:t>scolasticus</a:t>
            </a:r>
            <a:r>
              <a:rPr lang="hr-HR" b="1" dirty="0"/>
              <a:t> </a:t>
            </a:r>
            <a:r>
              <a:rPr lang="hr-HR" b="1" dirty="0" err="1"/>
              <a:t>et</a:t>
            </a:r>
            <a:r>
              <a:rPr lang="hr-HR" b="1" dirty="0"/>
              <a:t> </a:t>
            </a:r>
            <a:r>
              <a:rPr lang="hr-HR" b="1" dirty="0" err="1"/>
              <a:t>itinerarius</a:t>
            </a:r>
            <a:r>
              <a:rPr lang="hr-HR" b="1" dirty="0"/>
              <a:t>» </a:t>
            </a:r>
            <a:r>
              <a:rPr lang="hr-HR" b="1" dirty="0" err="1"/>
              <a:t>Johana</a:t>
            </a:r>
            <a:r>
              <a:rPr lang="hr-HR" b="1" dirty="0"/>
              <a:t> Davida </a:t>
            </a:r>
            <a:r>
              <a:rPr lang="hr-HR" b="1" dirty="0" err="1"/>
              <a:t>Koehlera</a:t>
            </a:r>
            <a:r>
              <a:rPr lang="hr-HR" b="1" dirty="0"/>
              <a:t> tiskan 1718. </a:t>
            </a:r>
          </a:p>
          <a:p>
            <a:endParaRPr lang="hr-HR" b="1" dirty="0"/>
          </a:p>
          <a:p>
            <a:r>
              <a:rPr lang="hr-HR" b="1" dirty="0"/>
              <a:t>Vrbnički biskupi: </a:t>
            </a:r>
            <a:r>
              <a:rPr lang="hr-HR" b="1" dirty="0" err="1"/>
              <a:t>Bartolomej</a:t>
            </a:r>
            <a:r>
              <a:rPr lang="hr-HR" b="1" dirty="0"/>
              <a:t> Bozanić, Ivan Josip Vitezić ,Franjo Andrija Feretić, Kardinal Josip Bozanić</a:t>
            </a:r>
          </a:p>
          <a:p>
            <a:endParaRPr lang="hr-HR" b="1" dirty="0"/>
          </a:p>
          <a:p>
            <a:r>
              <a:rPr lang="hr-HR" b="1" dirty="0"/>
              <a:t>Uloga i položaj žene U Vrbniku- odgoj djece </a:t>
            </a:r>
          </a:p>
          <a:p>
            <a:endParaRPr lang="hr-HR" b="1" dirty="0"/>
          </a:p>
          <a:p>
            <a:r>
              <a:rPr lang="hr-HR" b="1" dirty="0"/>
              <a:t>Prva škola za djevojčice na Krku 1848.  </a:t>
            </a:r>
          </a:p>
          <a:p>
            <a:endParaRPr lang="hr-HR" b="1" dirty="0"/>
          </a:p>
          <a:p>
            <a:r>
              <a:rPr lang="hr-HR" b="1" dirty="0"/>
              <a:t>Učiteljska škola 1877.</a:t>
            </a:r>
          </a:p>
          <a:p>
            <a:endParaRPr lang="hr-HR" dirty="0"/>
          </a:p>
          <a:p>
            <a:r>
              <a:rPr lang="hr-HR" b="1" dirty="0"/>
              <a:t>Glagoljska ostavština  Vrbnik 105  glagoljskih tekstova (469 otok Krk)</a:t>
            </a:r>
          </a:p>
          <a:p>
            <a:endParaRPr lang="hr-HR" dirty="0"/>
          </a:p>
          <a:p>
            <a:r>
              <a:rPr lang="hr-HR" b="1" dirty="0" err="1"/>
              <a:t>žakan</a:t>
            </a:r>
            <a:r>
              <a:rPr lang="hr-HR" b="1" dirty="0"/>
              <a:t> Luka 1445. </a:t>
            </a:r>
            <a:r>
              <a:rPr lang="hr-HR" dirty="0"/>
              <a:t>godine pisao Zrcalo (nalazi se u Vatikanskoj knjižnici </a:t>
            </a:r>
            <a:r>
              <a:rPr lang="hr-HR" dirty="0" err="1"/>
              <a:t>iliir</a:t>
            </a:r>
            <a:r>
              <a:rPr lang="hr-HR" dirty="0"/>
              <a:t>. 9) — </a:t>
            </a:r>
            <a:r>
              <a:rPr lang="hr-HR" b="1" dirty="0"/>
              <a:t>»popu Grguru v </a:t>
            </a:r>
            <a:r>
              <a:rPr lang="hr-HR" b="1" dirty="0" err="1"/>
              <a:t>Vrbnici</a:t>
            </a:r>
            <a:r>
              <a:rPr lang="hr-HR" b="1" dirty="0"/>
              <a:t>«</a:t>
            </a:r>
            <a:r>
              <a:rPr lang="hr-HR" dirty="0"/>
              <a:t> (Starine 33, 202)</a:t>
            </a:r>
          </a:p>
          <a:p>
            <a:endParaRPr lang="hr-HR" dirty="0"/>
          </a:p>
          <a:p>
            <a:r>
              <a:rPr lang="hr-HR" b="1" dirty="0" err="1"/>
              <a:t>žakan</a:t>
            </a:r>
            <a:r>
              <a:rPr lang="hr-HR" b="1" dirty="0"/>
              <a:t> Blaž </a:t>
            </a:r>
            <a:r>
              <a:rPr lang="hr-HR" b="1" dirty="0" err="1"/>
              <a:t>Baromić</a:t>
            </a:r>
            <a:r>
              <a:rPr lang="hr-HR" b="1" dirty="0"/>
              <a:t> prepisao</a:t>
            </a:r>
            <a:r>
              <a:rPr lang="hr-HR" dirty="0"/>
              <a:t> je u Vrbniku </a:t>
            </a:r>
            <a:r>
              <a:rPr lang="hr-HR" b="1" dirty="0"/>
              <a:t>brevijar popa </a:t>
            </a:r>
            <a:r>
              <a:rPr lang="hr-HR" b="1" dirty="0" err="1"/>
              <a:t>Mavra</a:t>
            </a:r>
            <a:r>
              <a:rPr lang="hr-HR" b="1" dirty="0"/>
              <a:t> </a:t>
            </a:r>
            <a:r>
              <a:rPr lang="hr-HR" dirty="0"/>
              <a:t>iz 1460. god.</a:t>
            </a:r>
          </a:p>
          <a:p>
            <a:r>
              <a:rPr lang="hr-HR" dirty="0"/>
              <a:t>Pisani su vjerojatno i </a:t>
            </a:r>
            <a:r>
              <a:rPr lang="hr-HR" b="1" dirty="0" err="1"/>
              <a:t>I</a:t>
            </a:r>
            <a:r>
              <a:rPr lang="hr-HR" b="1" dirty="0"/>
              <a:t> vrbnički brevijar</a:t>
            </a:r>
            <a:r>
              <a:rPr lang="hr-HR" dirty="0"/>
              <a:t> (13-14. st., najstariji saču­vani glagoljski kodeks hrvatske redakcije), fragmenti </a:t>
            </a:r>
            <a:r>
              <a:rPr lang="hr-HR" dirty="0" err="1"/>
              <a:t>brevijaria</a:t>
            </a:r>
            <a:r>
              <a:rPr lang="hr-HR" dirty="0"/>
              <a:t> iz 13. stoljeća, </a:t>
            </a:r>
            <a:r>
              <a:rPr lang="hr-HR" b="1" dirty="0"/>
              <a:t>II vrbnički brevijar iz 14. st</a:t>
            </a:r>
            <a:r>
              <a:rPr lang="hr-HR" dirty="0"/>
              <a:t>, te </a:t>
            </a:r>
            <a:r>
              <a:rPr lang="hr-HR" b="1" dirty="0"/>
              <a:t>II vrbnički misal iz 1462</a:t>
            </a:r>
            <a:r>
              <a:rPr lang="hr-HR" dirty="0"/>
              <a:t>., </a:t>
            </a:r>
            <a:r>
              <a:rPr lang="hr-HR" b="1" dirty="0"/>
              <a:t>III vrbnički brevijar iz 15. </a:t>
            </a:r>
            <a:r>
              <a:rPr lang="hr-HR" dirty="0"/>
              <a:t>st.. koji je ukrašen lijepim inicijalima i minija­turama.</a:t>
            </a:r>
          </a:p>
          <a:p>
            <a:endParaRPr lang="hr-HR" dirty="0"/>
          </a:p>
          <a:p>
            <a:r>
              <a:rPr lang="hr-HR" dirty="0"/>
              <a:t> </a:t>
            </a:r>
            <a:r>
              <a:rPr lang="hr-HR" b="1" dirty="0"/>
              <a:t>Kodeks Dijalog sv. Grgura pape i sv. Au­gustina (17. st</a:t>
            </a:r>
            <a:r>
              <a:rPr lang="hr-HR" dirty="0"/>
              <a:t>.) bio je napisan u Vrbniku. </a:t>
            </a:r>
          </a:p>
          <a:p>
            <a:endParaRPr lang="hr-HR" dirty="0"/>
          </a:p>
          <a:p>
            <a:r>
              <a:rPr lang="hr-HR" b="1" dirty="0"/>
              <a:t>Pop Grgur </a:t>
            </a:r>
            <a:r>
              <a:rPr lang="hr-HR" b="1" dirty="0" err="1"/>
              <a:t>Žašković</a:t>
            </a:r>
            <a:r>
              <a:rPr lang="hr-HR" b="1" dirty="0"/>
              <a:t> pi­sao je u Vrbniku 1526. </a:t>
            </a:r>
            <a:r>
              <a:rPr lang="hr-HR" b="1" dirty="0" err="1"/>
              <a:t>Vrbanski</a:t>
            </a:r>
            <a:r>
              <a:rPr lang="hr-HR" b="1" dirty="0"/>
              <a:t> (krčki) statut</a:t>
            </a:r>
            <a:r>
              <a:rPr lang="hr-HR" dirty="0"/>
              <a:t>. Omišaljski plovan izjavio je prigodom vizitacije 1617. godine da je dao prepisati katekizam u Vrbniku.</a:t>
            </a:r>
          </a:p>
        </p:txBody>
      </p:sp>
      <p:pic>
        <p:nvPicPr>
          <p:cNvPr id="7" name="Slika 6"/>
          <p:cNvPicPr>
            <a:picLocks noChangeAspect="1"/>
          </p:cNvPicPr>
          <p:nvPr/>
        </p:nvPicPr>
        <p:blipFill>
          <a:blip r:embed="rId4" cstate="print"/>
          <a:stretch>
            <a:fillRect/>
          </a:stretch>
        </p:blipFill>
        <p:spPr>
          <a:xfrm>
            <a:off x="5614879" y="2780928"/>
            <a:ext cx="3334064" cy="3602220"/>
          </a:xfrm>
          <a:prstGeom prst="rect">
            <a:avLst/>
          </a:prstGeom>
        </p:spPr>
      </p:pic>
    </p:spTree>
    <p:extLst>
      <p:ext uri="{BB962C8B-B14F-4D97-AF65-F5344CB8AC3E}">
        <p14:creationId xmlns:p14="http://schemas.microsoft.com/office/powerpoint/2010/main" val="316168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a:t>Svjetloslika</a:t>
            </a:r>
            <a:r>
              <a:rPr lang="hr-HR" dirty="0"/>
              <a:t> pomrčine sunca među prvih pet  u svijetu </a:t>
            </a:r>
          </a:p>
        </p:txBody>
      </p:sp>
      <p:pic>
        <p:nvPicPr>
          <p:cNvPr id="9" name="Slika 8"/>
          <p:cNvPicPr>
            <a:picLocks noChangeAspect="1"/>
          </p:cNvPicPr>
          <p:nvPr/>
        </p:nvPicPr>
        <p:blipFill>
          <a:blip r:embed="rId3"/>
          <a:stretch>
            <a:fillRect/>
          </a:stretch>
        </p:blipFill>
        <p:spPr>
          <a:xfrm>
            <a:off x="213672" y="2747963"/>
            <a:ext cx="5078408" cy="2694666"/>
          </a:xfrm>
          <a:prstGeom prst="rect">
            <a:avLst/>
          </a:prstGeom>
        </p:spPr>
      </p:pic>
      <p:sp>
        <p:nvSpPr>
          <p:cNvPr id="4" name="Rezervirano mjesto teksta 3"/>
          <p:cNvSpPr>
            <a:spLocks noGrp="1"/>
          </p:cNvSpPr>
          <p:nvPr>
            <p:ph type="body" sz="half" idx="2"/>
          </p:nvPr>
        </p:nvSpPr>
        <p:spPr/>
        <p:txBody>
          <a:bodyPr/>
          <a:lstStyle/>
          <a:p>
            <a:endParaRPr lang="hr-HR" dirty="0"/>
          </a:p>
        </p:txBody>
      </p:sp>
      <p:pic>
        <p:nvPicPr>
          <p:cNvPr id="11" name="Slika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8710" y="430948"/>
            <a:ext cx="4371937" cy="2782028"/>
          </a:xfrm>
          <a:prstGeom prst="rect">
            <a:avLst/>
          </a:prstGeom>
        </p:spPr>
      </p:pic>
      <p:pic>
        <p:nvPicPr>
          <p:cNvPr id="5" name="Rezervirano mjesto sadržaja 4"/>
          <p:cNvPicPr>
            <a:picLocks noGrp="1" noChangeAspect="1"/>
          </p:cNvPicPr>
          <p:nvPr>
            <p:ph idx="1"/>
          </p:nvPr>
        </p:nvPicPr>
        <p:blipFill>
          <a:blip r:embed="rId5"/>
          <a:stretch>
            <a:fillRect/>
          </a:stretch>
        </p:blipFill>
        <p:spPr>
          <a:xfrm>
            <a:off x="5292080" y="3212976"/>
            <a:ext cx="3426856" cy="2229653"/>
          </a:xfrm>
          <a:prstGeom prst="rect">
            <a:avLst/>
          </a:prstGeom>
        </p:spPr>
      </p:pic>
    </p:spTree>
    <p:extLst>
      <p:ext uri="{BB962C8B-B14F-4D97-AF65-F5344CB8AC3E}">
        <p14:creationId xmlns:p14="http://schemas.microsoft.com/office/powerpoint/2010/main" val="1109223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a:t>Sv. Pavla Pustinjaka  ŠKOLJIĆ </a:t>
            </a:r>
            <a:r>
              <a:rPr lang="hr-HR" dirty="0" err="1"/>
              <a:t>Galevac</a:t>
            </a:r>
            <a:r>
              <a:rPr lang="hr-HR" dirty="0"/>
              <a:t> Samostan </a:t>
            </a:r>
            <a:r>
              <a:rPr lang="hr-HR" dirty="0" err="1"/>
              <a:t>Galevac</a:t>
            </a:r>
            <a:r>
              <a:rPr lang="hr-HR" dirty="0"/>
              <a:t>  1860. -1864. </a:t>
            </a:r>
            <a:br>
              <a:rPr lang="hr-HR" dirty="0"/>
            </a:br>
            <a:endParaRPr lang="hr-HR" dirty="0"/>
          </a:p>
        </p:txBody>
      </p:sp>
      <p:sp>
        <p:nvSpPr>
          <p:cNvPr id="8" name="Rezervirano mjesto teksta 7"/>
          <p:cNvSpPr>
            <a:spLocks noGrp="1"/>
          </p:cNvSpPr>
          <p:nvPr>
            <p:ph type="body" sz="half" idx="2"/>
          </p:nvPr>
        </p:nvSpPr>
        <p:spPr>
          <a:xfrm>
            <a:off x="349951" y="1700808"/>
            <a:ext cx="3008313" cy="4691063"/>
          </a:xfrm>
        </p:spPr>
        <p:txBody>
          <a:bodyPr/>
          <a:lstStyle/>
          <a:p>
            <a:r>
              <a:rPr lang="hr-HR" dirty="0"/>
              <a:t>Blizina Zadra  omogućila mu je pomagati Ivanu </a:t>
            </a:r>
            <a:r>
              <a:rPr lang="hr-HR" dirty="0" err="1"/>
              <a:t>Berčiću</a:t>
            </a:r>
            <a:r>
              <a:rPr lang="hr-HR" dirty="0"/>
              <a:t> ( Brčiću)  u njegovim glagoljskim radovima</a:t>
            </a:r>
          </a:p>
          <a:p>
            <a:r>
              <a:rPr lang="hr-HR" dirty="0"/>
              <a:t>Uređivao talijansko- hrvatski rječnik</a:t>
            </a:r>
          </a:p>
          <a:p>
            <a:r>
              <a:rPr lang="hr-HR" dirty="0"/>
              <a:t>Pripremao slovnicu hrvatskoga jezika </a:t>
            </a:r>
          </a:p>
          <a:p>
            <a:r>
              <a:rPr lang="hr-HR" dirty="0"/>
              <a:t>Bavio se bilinstvom fizikom i fizikalnim pokusima slikanjem </a:t>
            </a:r>
          </a:p>
          <a:p>
            <a:r>
              <a:rPr lang="hr-HR" dirty="0"/>
              <a:t>Fotografijom  </a:t>
            </a:r>
          </a:p>
        </p:txBody>
      </p:sp>
      <p:pic>
        <p:nvPicPr>
          <p:cNvPr id="3" name="Slika 2"/>
          <p:cNvPicPr>
            <a:picLocks noChangeAspect="1"/>
          </p:cNvPicPr>
          <p:nvPr/>
        </p:nvPicPr>
        <p:blipFill>
          <a:blip r:embed="rId3" cstate="print"/>
          <a:stretch>
            <a:fillRect/>
          </a:stretch>
        </p:blipFill>
        <p:spPr>
          <a:xfrm>
            <a:off x="473341" y="4683886"/>
            <a:ext cx="8213459" cy="1899472"/>
          </a:xfrm>
          <a:prstGeom prst="rect">
            <a:avLst/>
          </a:prstGeom>
        </p:spPr>
      </p:pic>
      <p:pic>
        <p:nvPicPr>
          <p:cNvPr id="6" name="Slika 5"/>
          <p:cNvPicPr>
            <a:picLocks noChangeAspect="1"/>
          </p:cNvPicPr>
          <p:nvPr/>
        </p:nvPicPr>
        <p:blipFill>
          <a:blip r:embed="rId4"/>
          <a:stretch>
            <a:fillRect/>
          </a:stretch>
        </p:blipFill>
        <p:spPr>
          <a:xfrm>
            <a:off x="4135903" y="236067"/>
            <a:ext cx="4036497" cy="4362249"/>
          </a:xfrm>
          <a:prstGeom prst="rect">
            <a:avLst/>
          </a:prstGeom>
        </p:spPr>
      </p:pic>
      <p:sp>
        <p:nvSpPr>
          <p:cNvPr id="10" name="Rezervirano mjesto sadržaja 9"/>
          <p:cNvSpPr>
            <a:spLocks noGrp="1"/>
          </p:cNvSpPr>
          <p:nvPr>
            <p:ph idx="1"/>
          </p:nvPr>
        </p:nvSpPr>
        <p:spPr/>
        <p:txBody>
          <a:bodyPr/>
          <a:lstStyle/>
          <a:p>
            <a:endParaRPr lang="hr-H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7"/>
          <p:cNvSpPr>
            <a:spLocks noGrp="1"/>
          </p:cNvSpPr>
          <p:nvPr>
            <p:ph type="title"/>
          </p:nvPr>
        </p:nvSpPr>
        <p:spPr/>
        <p:txBody>
          <a:bodyPr/>
          <a:lstStyle/>
          <a:p>
            <a:r>
              <a:rPr lang="hr-HR" dirty="0"/>
              <a:t>Muzej  samostana na </a:t>
            </a:r>
            <a:r>
              <a:rPr lang="hr-HR" dirty="0" err="1"/>
              <a:t>Galevcu</a:t>
            </a:r>
            <a:r>
              <a:rPr lang="hr-HR" dirty="0"/>
              <a:t> </a:t>
            </a:r>
          </a:p>
        </p:txBody>
      </p:sp>
      <p:pic>
        <p:nvPicPr>
          <p:cNvPr id="5" name="Content Placeholder 3" descr="galev4p.jpg"/>
          <p:cNvPicPr>
            <a:picLocks noGrp="1" noChangeAspect="1"/>
          </p:cNvPicPr>
          <p:nvPr>
            <p:ph idx="1"/>
          </p:nvPr>
        </p:nvPicPr>
        <p:blipFill>
          <a:blip r:embed="rId3" cstate="print"/>
          <a:stretch>
            <a:fillRect/>
          </a:stretch>
        </p:blipFill>
        <p:spPr>
          <a:xfrm>
            <a:off x="214183" y="4140427"/>
            <a:ext cx="2773641" cy="2170215"/>
          </a:xfrm>
          <a:prstGeom prst="rect">
            <a:avLst/>
          </a:prstGeom>
        </p:spPr>
      </p:pic>
      <p:sp>
        <p:nvSpPr>
          <p:cNvPr id="9" name="Rezervirano mjesto teksta 8"/>
          <p:cNvSpPr>
            <a:spLocks noGrp="1"/>
          </p:cNvSpPr>
          <p:nvPr>
            <p:ph type="body" sz="half" idx="2"/>
          </p:nvPr>
        </p:nvSpPr>
        <p:spPr>
          <a:xfrm>
            <a:off x="457200" y="1435100"/>
            <a:ext cx="3219569" cy="4691063"/>
          </a:xfrm>
        </p:spPr>
        <p:txBody>
          <a:bodyPr/>
          <a:lstStyle/>
          <a:p>
            <a:r>
              <a:rPr lang="hr-HR" dirty="0" err="1"/>
              <a:t>Svjetloslikar</a:t>
            </a:r>
            <a:r>
              <a:rPr lang="hr-HR" dirty="0"/>
              <a:t> sa </a:t>
            </a:r>
            <a:r>
              <a:rPr lang="hr-HR" dirty="0" err="1"/>
              <a:t>Galevca</a:t>
            </a:r>
            <a:endParaRPr lang="hr-HR" dirty="0"/>
          </a:p>
          <a:p>
            <a:r>
              <a:rPr lang="hr-HR" dirty="0"/>
              <a:t>Neki predmeti iz doba Dragutina Antuna </a:t>
            </a:r>
            <a:r>
              <a:rPr lang="hr-HR" dirty="0" err="1"/>
              <a:t>Parčića</a:t>
            </a:r>
            <a:endParaRPr lang="hr-HR" dirty="0"/>
          </a:p>
          <a:p>
            <a:r>
              <a:rPr lang="hr-HR" dirty="0"/>
              <a:t> Kamera </a:t>
            </a:r>
          </a:p>
          <a:p>
            <a:r>
              <a:rPr lang="hr-HR" dirty="0"/>
              <a:t>tiskarski stol</a:t>
            </a:r>
          </a:p>
          <a:p>
            <a:r>
              <a:rPr lang="hr-HR" dirty="0"/>
              <a:t> </a:t>
            </a:r>
            <a:r>
              <a:rPr lang="hr-HR" dirty="0" err="1"/>
              <a:t>Parčićev</a:t>
            </a:r>
            <a:r>
              <a:rPr lang="hr-HR" dirty="0"/>
              <a:t> obojeni crtež Gospe od zdravlja na spomen novicijata fra. </a:t>
            </a:r>
            <a:r>
              <a:rPr lang="hr-HR" dirty="0" err="1"/>
              <a:t>Jacinta</a:t>
            </a:r>
            <a:r>
              <a:rPr lang="hr-HR" dirty="0"/>
              <a:t> (Carevka) </a:t>
            </a:r>
            <a:r>
              <a:rPr lang="hr-HR" dirty="0" err="1"/>
              <a:t>Buića</a:t>
            </a:r>
            <a:r>
              <a:rPr lang="hr-HR" dirty="0"/>
              <a:t> iz 1857.</a:t>
            </a:r>
          </a:p>
        </p:txBody>
      </p:sp>
      <p:pic>
        <p:nvPicPr>
          <p:cNvPr id="6" name="Content Placeholder 7" descr="a9aa582f9e.jpg"/>
          <p:cNvPicPr>
            <a:picLocks noGrp="1" noChangeAspect="1"/>
          </p:cNvPicPr>
          <p:nvPr>
            <p:ph sz="half" idx="4294967295"/>
          </p:nvPr>
        </p:nvPicPr>
        <p:blipFill>
          <a:blip r:embed="rId4" cstate="print"/>
          <a:stretch>
            <a:fillRect/>
          </a:stretch>
        </p:blipFill>
        <p:spPr>
          <a:xfrm>
            <a:off x="4820746" y="4183543"/>
            <a:ext cx="2836815" cy="2127099"/>
          </a:xfrm>
          <a:prstGeom prst="rect">
            <a:avLst/>
          </a:prstGeom>
        </p:spPr>
      </p:pic>
      <p:pic>
        <p:nvPicPr>
          <p:cNvPr id="7" name="Content Placeholder 3" descr="galev5p.jpg"/>
          <p:cNvPicPr>
            <a:picLocks noChangeAspect="1"/>
          </p:cNvPicPr>
          <p:nvPr/>
        </p:nvPicPr>
        <p:blipFill>
          <a:blip r:embed="rId5" cstate="print"/>
          <a:stretch>
            <a:fillRect/>
          </a:stretch>
        </p:blipFill>
        <p:spPr>
          <a:xfrm>
            <a:off x="2987824" y="4154251"/>
            <a:ext cx="1800200" cy="2179191"/>
          </a:xfrm>
          <a:prstGeom prst="rect">
            <a:avLst/>
          </a:prstGeom>
        </p:spPr>
      </p:pic>
      <p:pic>
        <p:nvPicPr>
          <p:cNvPr id="2" name="Slika 1"/>
          <p:cNvPicPr>
            <a:picLocks noChangeAspect="1"/>
          </p:cNvPicPr>
          <p:nvPr/>
        </p:nvPicPr>
        <p:blipFill>
          <a:blip r:embed="rId6"/>
          <a:stretch>
            <a:fillRect/>
          </a:stretch>
        </p:blipFill>
        <p:spPr>
          <a:xfrm>
            <a:off x="6012160" y="248148"/>
            <a:ext cx="2810854" cy="2104050"/>
          </a:xfrm>
          <a:prstGeom prst="rect">
            <a:avLst/>
          </a:prstGeom>
        </p:spPr>
      </p:pic>
      <p:pic>
        <p:nvPicPr>
          <p:cNvPr id="3" name="Slika 2"/>
          <p:cNvPicPr>
            <a:picLocks noChangeAspect="1"/>
          </p:cNvPicPr>
          <p:nvPr/>
        </p:nvPicPr>
        <p:blipFill>
          <a:blip r:embed="rId7"/>
          <a:stretch>
            <a:fillRect/>
          </a:stretch>
        </p:blipFill>
        <p:spPr>
          <a:xfrm>
            <a:off x="6268363" y="2402163"/>
            <a:ext cx="2304488" cy="1731414"/>
          </a:xfrm>
          <a:prstGeom prst="rect">
            <a:avLst/>
          </a:prstGeom>
        </p:spPr>
      </p:pic>
      <p:pic>
        <p:nvPicPr>
          <p:cNvPr id="4" name="Slika 3"/>
          <p:cNvPicPr>
            <a:picLocks noChangeAspect="1"/>
          </p:cNvPicPr>
          <p:nvPr/>
        </p:nvPicPr>
        <p:blipFill>
          <a:blip r:embed="rId8"/>
          <a:stretch>
            <a:fillRect/>
          </a:stretch>
        </p:blipFill>
        <p:spPr>
          <a:xfrm>
            <a:off x="3758782" y="1268760"/>
            <a:ext cx="2171365" cy="25025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a:t>Krk 1864.  Zadar 1867. Krk 1866. Zadar 1867. Krk 1868.- 1871.</a:t>
            </a:r>
            <a:br>
              <a:rPr lang="hr-HR" dirty="0"/>
            </a:br>
            <a:endParaRPr lang="hr-HR" dirty="0"/>
          </a:p>
        </p:txBody>
      </p:sp>
      <p:sp>
        <p:nvSpPr>
          <p:cNvPr id="4" name="Rezervirano mjesto teksta 3"/>
          <p:cNvSpPr>
            <a:spLocks noGrp="1"/>
          </p:cNvSpPr>
          <p:nvPr>
            <p:ph type="body" sz="half" idx="2"/>
          </p:nvPr>
        </p:nvSpPr>
        <p:spPr/>
        <p:txBody>
          <a:bodyPr/>
          <a:lstStyle/>
          <a:p>
            <a:r>
              <a:rPr lang="hr-HR" b="1" dirty="0"/>
              <a:t>1864.Postaje tajnik provincije  i lektor učitelj redovničke mladeži</a:t>
            </a:r>
          </a:p>
          <a:p>
            <a:r>
              <a:rPr lang="hr-HR" b="1" dirty="0"/>
              <a:t> 1867. ponovno u Zadru kao tajnik provincije  </a:t>
            </a:r>
          </a:p>
          <a:p>
            <a:endParaRPr lang="hr-HR" b="1" dirty="0"/>
          </a:p>
          <a:p>
            <a:r>
              <a:rPr lang="it-IT" b="1" dirty="0"/>
              <a:t>1868. </a:t>
            </a:r>
            <a:r>
              <a:rPr lang="it-IT" b="1" dirty="0" err="1"/>
              <a:t>izdanj</a:t>
            </a:r>
            <a:r>
              <a:rPr lang="hr-HR" b="1" dirty="0"/>
              <a:t>e</a:t>
            </a:r>
            <a:r>
              <a:rPr lang="it-IT" b="1" dirty="0"/>
              <a:t> Braće </a:t>
            </a:r>
            <a:r>
              <a:rPr lang="it-IT" b="1" dirty="0" err="1"/>
              <a:t>Battara</a:t>
            </a:r>
            <a:r>
              <a:rPr lang="it-IT" b="1" dirty="0"/>
              <a:t> u </a:t>
            </a:r>
            <a:r>
              <a:rPr lang="it-IT" b="1" dirty="0" err="1"/>
              <a:t>Zadru</a:t>
            </a:r>
            <a:r>
              <a:rPr lang="it-IT" b="1" dirty="0"/>
              <a:t> </a:t>
            </a:r>
            <a:r>
              <a:rPr lang="it-IT" b="1" i="1" dirty="0" err="1"/>
              <a:t>Rječnik</a:t>
            </a:r>
            <a:r>
              <a:rPr lang="it-IT" b="1" i="1" dirty="0"/>
              <a:t> </a:t>
            </a:r>
            <a:r>
              <a:rPr lang="it-IT" b="1" i="1" dirty="0" err="1"/>
              <a:t>talijansko-slovinski</a:t>
            </a:r>
            <a:r>
              <a:rPr lang="it-IT" b="1" i="1" dirty="0"/>
              <a:t> (</a:t>
            </a:r>
            <a:r>
              <a:rPr lang="it-IT" b="1" i="1" dirty="0" err="1"/>
              <a:t>hrvatski</a:t>
            </a:r>
            <a:r>
              <a:rPr lang="it-IT" b="1" i="1" dirty="0"/>
              <a:t>)</a:t>
            </a:r>
            <a:endParaRPr lang="hr-HR" b="1" i="1" dirty="0"/>
          </a:p>
          <a:p>
            <a:endParaRPr lang="hr-HR" dirty="0"/>
          </a:p>
        </p:txBody>
      </p:sp>
      <p:pic>
        <p:nvPicPr>
          <p:cNvPr id="3" name="Slika 2"/>
          <p:cNvPicPr>
            <a:picLocks noChangeAspect="1"/>
          </p:cNvPicPr>
          <p:nvPr/>
        </p:nvPicPr>
        <p:blipFill>
          <a:blip r:embed="rId3"/>
          <a:stretch>
            <a:fillRect/>
          </a:stretch>
        </p:blipFill>
        <p:spPr>
          <a:xfrm>
            <a:off x="4418691" y="1700808"/>
            <a:ext cx="4493426" cy="3876437"/>
          </a:xfrm>
          <a:prstGeom prst="rect">
            <a:avLst/>
          </a:prstGeom>
        </p:spPr>
      </p:pic>
      <p:sp>
        <p:nvSpPr>
          <p:cNvPr id="7" name="Rezervirano mjesto sadržaja 6"/>
          <p:cNvSpPr>
            <a:spLocks noGrp="1"/>
          </p:cNvSpPr>
          <p:nvPr>
            <p:ph idx="1"/>
          </p:nvPr>
        </p:nvSpPr>
        <p:spPr>
          <a:xfrm>
            <a:off x="4644008" y="273051"/>
            <a:ext cx="4042792" cy="5166176"/>
          </a:xfrm>
        </p:spPr>
        <p:txBody>
          <a:bodyPr/>
          <a:lstStyle/>
          <a:p>
            <a:endParaRPr lang="hr-HR" dirty="0"/>
          </a:p>
        </p:txBody>
      </p:sp>
    </p:spTree>
    <p:extLst>
      <p:ext uri="{BB962C8B-B14F-4D97-AF65-F5344CB8AC3E}">
        <p14:creationId xmlns:p14="http://schemas.microsoft.com/office/powerpoint/2010/main" val="42558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Teške godine za </a:t>
            </a:r>
            <a:r>
              <a:rPr lang="hr-HR" dirty="0" err="1"/>
              <a:t>Parčića</a:t>
            </a:r>
            <a:br>
              <a:rPr lang="hr-HR" dirty="0"/>
            </a:br>
            <a:r>
              <a:rPr lang="hr-HR" dirty="0"/>
              <a:t>1863. -1871.</a:t>
            </a:r>
          </a:p>
        </p:txBody>
      </p:sp>
      <p:pic>
        <p:nvPicPr>
          <p:cNvPr id="5" name="Rezervirano mjesto sadržaja 4"/>
          <p:cNvPicPr>
            <a:picLocks noGrp="1" noChangeAspect="1"/>
          </p:cNvPicPr>
          <p:nvPr>
            <p:ph idx="1"/>
          </p:nvPr>
        </p:nvPicPr>
        <p:blipFill>
          <a:blip r:embed="rId3" cstate="print"/>
          <a:stretch>
            <a:fillRect/>
          </a:stretch>
        </p:blipFill>
        <p:spPr>
          <a:xfrm>
            <a:off x="5349874" y="380409"/>
            <a:ext cx="3398590" cy="6382718"/>
          </a:xfrm>
          <a:prstGeom prst="rect">
            <a:avLst/>
          </a:prstGeom>
        </p:spPr>
      </p:pic>
      <p:sp>
        <p:nvSpPr>
          <p:cNvPr id="4" name="Rezervirano mjesto teksta 3"/>
          <p:cNvSpPr>
            <a:spLocks noGrp="1"/>
          </p:cNvSpPr>
          <p:nvPr>
            <p:ph type="body" sz="half" idx="2"/>
          </p:nvPr>
        </p:nvSpPr>
        <p:spPr>
          <a:xfrm>
            <a:off x="457200" y="1435100"/>
            <a:ext cx="4690864" cy="4691063"/>
          </a:xfrm>
        </p:spPr>
        <p:txBody>
          <a:bodyPr/>
          <a:lstStyle/>
          <a:p>
            <a:r>
              <a:rPr lang="hr-HR" dirty="0"/>
              <a:t>1864. Prvi puta donosi odluku o sekularizaciji. Molba mu je bila odbijena.</a:t>
            </a:r>
          </a:p>
          <a:p>
            <a:endParaRPr lang="hr-HR" dirty="0"/>
          </a:p>
          <a:p>
            <a:r>
              <a:rPr lang="hr-HR" dirty="0"/>
              <a:t>Nadbiskupsko sjemenište u Zadru katedra za staroslavenski jezik</a:t>
            </a:r>
          </a:p>
          <a:p>
            <a:endParaRPr lang="hr-HR" dirty="0"/>
          </a:p>
          <a:p>
            <a:r>
              <a:rPr lang="hr-HR" dirty="0"/>
              <a:t>1866. Nadao se preuzeti katedru staroslavenskog jezika. </a:t>
            </a:r>
            <a:r>
              <a:rPr lang="hr-HR" dirty="0" err="1"/>
              <a:t>Berčić</a:t>
            </a:r>
            <a:r>
              <a:rPr lang="hr-HR" dirty="0"/>
              <a:t> postao profesorom biblijskih nauka. </a:t>
            </a:r>
            <a:r>
              <a:rPr lang="hr-HR" dirty="0" err="1"/>
              <a:t>Berčić</a:t>
            </a:r>
            <a:r>
              <a:rPr lang="hr-HR" dirty="0"/>
              <a:t> preuzima i katedru </a:t>
            </a:r>
            <a:r>
              <a:rPr lang="hr-HR" dirty="0" err="1"/>
              <a:t>staroslavensog</a:t>
            </a:r>
            <a:r>
              <a:rPr lang="hr-HR" dirty="0"/>
              <a:t> jezika .</a:t>
            </a:r>
          </a:p>
          <a:p>
            <a:endParaRPr lang="hr-HR" dirty="0"/>
          </a:p>
          <a:p>
            <a:r>
              <a:rPr lang="hr-HR" dirty="0"/>
              <a:t> 1870. nakon smrti Ivana </a:t>
            </a:r>
            <a:r>
              <a:rPr lang="hr-HR" dirty="0" err="1"/>
              <a:t>Berčića</a:t>
            </a:r>
            <a:r>
              <a:rPr lang="hr-HR" dirty="0"/>
              <a:t> za katedru staroslavenskog jezika imenovan provincijal o. Josip Dujmović</a:t>
            </a:r>
          </a:p>
          <a:p>
            <a:r>
              <a:rPr lang="hr-HR" dirty="0"/>
              <a:t> </a:t>
            </a:r>
          </a:p>
        </p:txBody>
      </p:sp>
    </p:spTree>
    <p:extLst>
      <p:ext uri="{BB962C8B-B14F-4D97-AF65-F5344CB8AC3E}">
        <p14:creationId xmlns:p14="http://schemas.microsoft.com/office/powerpoint/2010/main" val="376786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Krk 1864.</a:t>
            </a:r>
          </a:p>
        </p:txBody>
      </p:sp>
      <p:pic>
        <p:nvPicPr>
          <p:cNvPr id="5" name="Rezervirano mjesto sadržaja 4"/>
          <p:cNvPicPr>
            <a:picLocks noGrp="1" noChangeAspect="1"/>
          </p:cNvPicPr>
          <p:nvPr>
            <p:ph idx="1"/>
          </p:nvPr>
        </p:nvPicPr>
        <p:blipFill>
          <a:blip r:embed="rId3" cstate="print"/>
          <a:stretch>
            <a:fillRect/>
          </a:stretch>
        </p:blipFill>
        <p:spPr>
          <a:xfrm>
            <a:off x="3455869" y="1466332"/>
            <a:ext cx="5313686" cy="4248471"/>
          </a:xfrm>
          <a:prstGeom prst="rect">
            <a:avLst/>
          </a:prstGeom>
        </p:spPr>
      </p:pic>
      <p:sp>
        <p:nvSpPr>
          <p:cNvPr id="4" name="Rezervirano mjesto teksta 3"/>
          <p:cNvSpPr>
            <a:spLocks noGrp="1"/>
          </p:cNvSpPr>
          <p:nvPr>
            <p:ph type="body" sz="half" idx="2"/>
          </p:nvPr>
        </p:nvSpPr>
        <p:spPr/>
        <p:txBody>
          <a:bodyPr/>
          <a:lstStyle/>
          <a:p>
            <a:endParaRPr lang="hr-HR" dirty="0"/>
          </a:p>
        </p:txBody>
      </p:sp>
    </p:spTree>
    <p:extLst>
      <p:ext uri="{BB962C8B-B14F-4D97-AF65-F5344CB8AC3E}">
        <p14:creationId xmlns:p14="http://schemas.microsoft.com/office/powerpoint/2010/main" val="1217458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pl-PL" dirty="0"/>
              <a:t>1865. godine izradio je geografsku kartu otoka Krka </a:t>
            </a:r>
            <a:endParaRPr lang="hr-HR" dirty="0"/>
          </a:p>
        </p:txBody>
      </p:sp>
      <p:pic>
        <p:nvPicPr>
          <p:cNvPr id="5" name="Rezervirano mjesto sadržaja 4"/>
          <p:cNvPicPr>
            <a:picLocks noGrp="1" noChangeAspect="1"/>
          </p:cNvPicPr>
          <p:nvPr>
            <p:ph idx="1"/>
          </p:nvPr>
        </p:nvPicPr>
        <p:blipFill>
          <a:blip r:embed="rId3"/>
          <a:stretch>
            <a:fillRect/>
          </a:stretch>
        </p:blipFill>
        <p:spPr>
          <a:xfrm>
            <a:off x="4394037" y="383994"/>
            <a:ext cx="4570451" cy="6086714"/>
          </a:xfrm>
          <a:prstGeom prst="rect">
            <a:avLst/>
          </a:prstGeom>
        </p:spPr>
      </p:pic>
      <p:sp>
        <p:nvSpPr>
          <p:cNvPr id="4" name="Rezervirano mjesto teksta 3"/>
          <p:cNvSpPr>
            <a:spLocks noGrp="1"/>
          </p:cNvSpPr>
          <p:nvPr>
            <p:ph type="body" sz="half" idx="2"/>
          </p:nvPr>
        </p:nvSpPr>
        <p:spPr/>
        <p:txBody>
          <a:bodyPr/>
          <a:lstStyle/>
          <a:p>
            <a:endParaRPr lang="hr-HR"/>
          </a:p>
        </p:txBody>
      </p:sp>
      <p:pic>
        <p:nvPicPr>
          <p:cNvPr id="6" name="Slika 5"/>
          <p:cNvPicPr>
            <a:picLocks noChangeAspect="1"/>
          </p:cNvPicPr>
          <p:nvPr/>
        </p:nvPicPr>
        <p:blipFill>
          <a:blip r:embed="rId4"/>
          <a:stretch>
            <a:fillRect/>
          </a:stretch>
        </p:blipFill>
        <p:spPr>
          <a:xfrm>
            <a:off x="251520" y="4221088"/>
            <a:ext cx="4151736" cy="2249619"/>
          </a:xfrm>
          <a:prstGeom prst="rect">
            <a:avLst/>
          </a:prstGeom>
        </p:spPr>
      </p:pic>
    </p:spTree>
    <p:extLst>
      <p:ext uri="{BB962C8B-B14F-4D97-AF65-F5344CB8AC3E}">
        <p14:creationId xmlns:p14="http://schemas.microsoft.com/office/powerpoint/2010/main" val="3363221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Krk 1868.- 1871. </a:t>
            </a:r>
          </a:p>
        </p:txBody>
      </p:sp>
      <p:pic>
        <p:nvPicPr>
          <p:cNvPr id="5" name="Rezervirano mjesto sadržaja 4"/>
          <p:cNvPicPr>
            <a:picLocks noGrp="1" noChangeAspect="1"/>
          </p:cNvPicPr>
          <p:nvPr>
            <p:ph idx="1"/>
          </p:nvPr>
        </p:nvPicPr>
        <p:blipFill>
          <a:blip r:embed="rId3"/>
          <a:stretch>
            <a:fillRect/>
          </a:stretch>
        </p:blipFill>
        <p:spPr>
          <a:xfrm>
            <a:off x="3635896" y="189630"/>
            <a:ext cx="5111750" cy="3290689"/>
          </a:xfrm>
          <a:prstGeom prst="rect">
            <a:avLst/>
          </a:prstGeom>
        </p:spPr>
      </p:pic>
      <p:sp>
        <p:nvSpPr>
          <p:cNvPr id="4" name="Rezervirano mjesto teksta 3"/>
          <p:cNvSpPr>
            <a:spLocks noGrp="1"/>
          </p:cNvSpPr>
          <p:nvPr>
            <p:ph type="body" sz="half" idx="2"/>
          </p:nvPr>
        </p:nvSpPr>
        <p:spPr/>
        <p:txBody>
          <a:bodyPr/>
          <a:lstStyle/>
          <a:p>
            <a:r>
              <a:rPr lang="hr-HR" dirty="0"/>
              <a:t>Prevodi Ilijadu </a:t>
            </a:r>
          </a:p>
        </p:txBody>
      </p:sp>
      <p:pic>
        <p:nvPicPr>
          <p:cNvPr id="6" name="Slika 5"/>
          <p:cNvPicPr>
            <a:picLocks noChangeAspect="1"/>
          </p:cNvPicPr>
          <p:nvPr/>
        </p:nvPicPr>
        <p:blipFill>
          <a:blip r:embed="rId4"/>
          <a:stretch>
            <a:fillRect/>
          </a:stretch>
        </p:blipFill>
        <p:spPr>
          <a:xfrm>
            <a:off x="0" y="3994421"/>
            <a:ext cx="4595541" cy="2527548"/>
          </a:xfrm>
          <a:prstGeom prst="rect">
            <a:avLst/>
          </a:prstGeom>
        </p:spPr>
      </p:pic>
      <p:pic>
        <p:nvPicPr>
          <p:cNvPr id="7" name="Slika 6"/>
          <p:cNvPicPr>
            <a:picLocks noChangeAspect="1"/>
          </p:cNvPicPr>
          <p:nvPr/>
        </p:nvPicPr>
        <p:blipFill>
          <a:blip r:embed="rId5"/>
          <a:stretch>
            <a:fillRect/>
          </a:stretch>
        </p:blipFill>
        <p:spPr>
          <a:xfrm>
            <a:off x="4607012" y="3703636"/>
            <a:ext cx="4314056" cy="2955128"/>
          </a:xfrm>
          <a:prstGeom prst="rect">
            <a:avLst/>
          </a:prstGeom>
        </p:spPr>
      </p:pic>
    </p:spTree>
    <p:extLst>
      <p:ext uri="{BB962C8B-B14F-4D97-AF65-F5344CB8AC3E}">
        <p14:creationId xmlns:p14="http://schemas.microsoft.com/office/powerpoint/2010/main" val="636411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err="1"/>
              <a:t>Glavotok</a:t>
            </a:r>
            <a:r>
              <a:rPr lang="hr-HR" dirty="0"/>
              <a:t> u doba </a:t>
            </a:r>
            <a:r>
              <a:rPr lang="hr-HR" dirty="0" err="1"/>
              <a:t>Parčića</a:t>
            </a:r>
            <a:r>
              <a:rPr lang="hr-HR" dirty="0"/>
              <a:t> 1871. -10.travnja 1876.</a:t>
            </a:r>
            <a:br>
              <a:rPr lang="hr-HR" dirty="0"/>
            </a:br>
            <a:r>
              <a:rPr lang="hr-HR" dirty="0"/>
              <a:t>U Zadru 1873./ 1874. Samostan u teškoćama </a:t>
            </a:r>
          </a:p>
        </p:txBody>
      </p:sp>
      <p:sp>
        <p:nvSpPr>
          <p:cNvPr id="4" name="Rezervirano mjesto teksta 3"/>
          <p:cNvSpPr>
            <a:spLocks noGrp="1"/>
          </p:cNvSpPr>
          <p:nvPr>
            <p:ph type="body" sz="half" idx="2"/>
          </p:nvPr>
        </p:nvSpPr>
        <p:spPr>
          <a:xfrm>
            <a:off x="179512" y="1435100"/>
            <a:ext cx="3286001" cy="4691063"/>
          </a:xfrm>
        </p:spPr>
        <p:txBody>
          <a:bodyPr/>
          <a:lstStyle/>
          <a:p>
            <a:r>
              <a:rPr lang="hr-HR" dirty="0"/>
              <a:t>4. studenoga 1852.Romano Gršković moli pomoć za obnovu samostana  upućenu  na </a:t>
            </a:r>
            <a:r>
              <a:rPr lang="hr-HR" dirty="0" err="1"/>
              <a:t>pokrajinskuj</a:t>
            </a:r>
            <a:r>
              <a:rPr lang="hr-HR" dirty="0"/>
              <a:t>  vladu u Lošinju</a:t>
            </a:r>
          </a:p>
          <a:p>
            <a:endParaRPr lang="hr-HR" dirty="0"/>
          </a:p>
          <a:p>
            <a:r>
              <a:rPr lang="hr-HR" dirty="0"/>
              <a:t> 8. rujna 1856. Romano Gršković pismo Caru Franji Josipu u Beč  </a:t>
            </a:r>
          </a:p>
          <a:p>
            <a:r>
              <a:rPr lang="hr-HR" dirty="0"/>
              <a:t>Fra </a:t>
            </a:r>
            <a:r>
              <a:rPr lang="hr-HR" dirty="0" err="1"/>
              <a:t>Jacinto</a:t>
            </a:r>
            <a:r>
              <a:rPr lang="hr-HR" dirty="0"/>
              <a:t> </a:t>
            </a:r>
            <a:r>
              <a:rPr lang="hr-HR" dirty="0" err="1"/>
              <a:t>Buić</a:t>
            </a:r>
            <a:r>
              <a:rPr lang="hr-HR" dirty="0"/>
              <a:t> gvardijan Na </a:t>
            </a:r>
            <a:r>
              <a:rPr lang="hr-HR" dirty="0" err="1"/>
              <a:t>Glavotoku</a:t>
            </a:r>
            <a:r>
              <a:rPr lang="hr-HR" dirty="0"/>
              <a:t> 10. kolovoza  1875. car Franjo Josip  daruje za  popravak samostana 100 </a:t>
            </a:r>
            <a:r>
              <a:rPr lang="hr-HR" dirty="0" err="1"/>
              <a:t>fiorina</a:t>
            </a:r>
            <a:r>
              <a:rPr lang="hr-HR" dirty="0"/>
              <a:t> </a:t>
            </a:r>
          </a:p>
          <a:p>
            <a:r>
              <a:rPr lang="hr-HR" dirty="0"/>
              <a:t>1873. </a:t>
            </a:r>
            <a:r>
              <a:rPr lang="hr-HR" dirty="0" err="1"/>
              <a:t>Parčić</a:t>
            </a:r>
            <a:r>
              <a:rPr lang="hr-HR" dirty="0"/>
              <a:t> daruje 500 forinti .</a:t>
            </a:r>
          </a:p>
          <a:p>
            <a:r>
              <a:rPr lang="hr-HR" dirty="0"/>
              <a:t> 1879. Najveći građevinski zahvat odlučeno je povući 5 metara prema obali zidove samostana zbog utjecaja mora.  </a:t>
            </a:r>
            <a:r>
              <a:rPr lang="hr-HR" dirty="0" err="1"/>
              <a:t>Parčić</a:t>
            </a:r>
            <a:r>
              <a:rPr lang="hr-HR" dirty="0"/>
              <a:t> posuđuje 100 </a:t>
            </a:r>
            <a:r>
              <a:rPr lang="hr-HR" dirty="0" err="1"/>
              <a:t>fiorina</a:t>
            </a:r>
            <a:r>
              <a:rPr lang="hr-HR" dirty="0"/>
              <a:t>  potrošeno 971 </a:t>
            </a:r>
            <a:r>
              <a:rPr lang="hr-HR" dirty="0" err="1"/>
              <a:t>fiorina</a:t>
            </a:r>
            <a:r>
              <a:rPr lang="hr-HR" dirty="0"/>
              <a:t> za pročelje.</a:t>
            </a:r>
          </a:p>
        </p:txBody>
      </p:sp>
      <p:pic>
        <p:nvPicPr>
          <p:cNvPr id="7" name="Slika 6"/>
          <p:cNvPicPr>
            <a:picLocks noChangeAspect="1"/>
          </p:cNvPicPr>
          <p:nvPr/>
        </p:nvPicPr>
        <p:blipFill>
          <a:blip r:embed="rId3" cstate="print"/>
          <a:stretch>
            <a:fillRect/>
          </a:stretch>
        </p:blipFill>
        <p:spPr>
          <a:xfrm>
            <a:off x="3465513" y="3437417"/>
            <a:ext cx="1883827" cy="3237257"/>
          </a:xfrm>
          <a:prstGeom prst="rect">
            <a:avLst/>
          </a:prstGeom>
        </p:spPr>
      </p:pic>
      <p:pic>
        <p:nvPicPr>
          <p:cNvPr id="11" name="Rezervirano mjesto sadržaja 10"/>
          <p:cNvPicPr>
            <a:picLocks noGrp="1" noChangeAspect="1"/>
          </p:cNvPicPr>
          <p:nvPr>
            <p:ph idx="1"/>
          </p:nvPr>
        </p:nvPicPr>
        <p:blipFill>
          <a:blip r:embed="rId4" cstate="print"/>
          <a:stretch>
            <a:fillRect/>
          </a:stretch>
        </p:blipFill>
        <p:spPr>
          <a:xfrm>
            <a:off x="5807754" y="3429000"/>
            <a:ext cx="3132193" cy="2088129"/>
          </a:xfrm>
          <a:prstGeom prst="rect">
            <a:avLst/>
          </a:prstGeom>
        </p:spPr>
      </p:pic>
      <p:pic>
        <p:nvPicPr>
          <p:cNvPr id="12" name="Slika 11"/>
          <p:cNvPicPr>
            <a:picLocks noChangeAspect="1"/>
          </p:cNvPicPr>
          <p:nvPr/>
        </p:nvPicPr>
        <p:blipFill>
          <a:blip r:embed="rId5" cstate="print"/>
          <a:stretch>
            <a:fillRect/>
          </a:stretch>
        </p:blipFill>
        <p:spPr>
          <a:xfrm>
            <a:off x="3923927" y="273050"/>
            <a:ext cx="4733925" cy="3155950"/>
          </a:xfrm>
          <a:prstGeom prst="rect">
            <a:avLst/>
          </a:prstGeom>
        </p:spPr>
      </p:pic>
    </p:spTree>
    <p:extLst>
      <p:ext uri="{BB962C8B-B14F-4D97-AF65-F5344CB8AC3E}">
        <p14:creationId xmlns:p14="http://schemas.microsoft.com/office/powerpoint/2010/main" val="285516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16632"/>
            <a:ext cx="3008313" cy="648072"/>
          </a:xfrm>
        </p:spPr>
        <p:txBody>
          <a:bodyPr/>
          <a:lstStyle/>
          <a:p>
            <a:r>
              <a:rPr lang="hr-HR" dirty="0"/>
              <a:t>Zadar 1873. </a:t>
            </a:r>
          </a:p>
        </p:txBody>
      </p:sp>
      <p:sp>
        <p:nvSpPr>
          <p:cNvPr id="4" name="Rezervirano mjesto teksta 3"/>
          <p:cNvSpPr>
            <a:spLocks noGrp="1"/>
          </p:cNvSpPr>
          <p:nvPr>
            <p:ph type="body" sz="half" idx="2"/>
          </p:nvPr>
        </p:nvSpPr>
        <p:spPr>
          <a:xfrm>
            <a:off x="457200" y="764704"/>
            <a:ext cx="3008313" cy="5361459"/>
          </a:xfrm>
        </p:spPr>
        <p:txBody>
          <a:bodyPr/>
          <a:lstStyle/>
          <a:p>
            <a:r>
              <a:rPr lang="hr-HR" dirty="0"/>
              <a:t>Tiskanje gramatike hrvatskoga jezika i drugo izdanje „Rječnika </a:t>
            </a:r>
            <a:r>
              <a:rPr lang="hr-HR" dirty="0" err="1"/>
              <a:t>Slovinsko</a:t>
            </a:r>
            <a:r>
              <a:rPr lang="hr-HR" dirty="0"/>
              <a:t>- Talijanskoga</a:t>
            </a:r>
          </a:p>
        </p:txBody>
      </p:sp>
      <p:pic>
        <p:nvPicPr>
          <p:cNvPr id="6" name="Slika 5"/>
          <p:cNvPicPr>
            <a:picLocks noChangeAspect="1"/>
          </p:cNvPicPr>
          <p:nvPr/>
        </p:nvPicPr>
        <p:blipFill>
          <a:blip r:embed="rId3" cstate="print"/>
          <a:stretch>
            <a:fillRect/>
          </a:stretch>
        </p:blipFill>
        <p:spPr>
          <a:xfrm>
            <a:off x="179917" y="1502786"/>
            <a:ext cx="3285596" cy="2561213"/>
          </a:xfrm>
          <a:prstGeom prst="rect">
            <a:avLst/>
          </a:prstGeom>
        </p:spPr>
      </p:pic>
      <p:sp>
        <p:nvSpPr>
          <p:cNvPr id="3" name="Rezervirano mjesto sadržaja 2"/>
          <p:cNvSpPr>
            <a:spLocks noGrp="1"/>
          </p:cNvSpPr>
          <p:nvPr>
            <p:ph idx="1"/>
          </p:nvPr>
        </p:nvSpPr>
        <p:spPr>
          <a:xfrm>
            <a:off x="3525413" y="404665"/>
            <a:ext cx="5111750" cy="6233620"/>
          </a:xfrm>
        </p:spPr>
        <p:txBody>
          <a:bodyPr>
            <a:noAutofit/>
          </a:bodyPr>
          <a:lstStyle/>
          <a:p>
            <a:r>
              <a:rPr lang="hr-HR" sz="1800" dirty="0" err="1"/>
              <a:t>Riečnik</a:t>
            </a:r>
            <a:r>
              <a:rPr lang="hr-HR" sz="1800" dirty="0"/>
              <a:t> ilirsko-</a:t>
            </a:r>
            <a:r>
              <a:rPr lang="hr-HR" sz="1800" dirty="0" err="1"/>
              <a:t>talianski</a:t>
            </a:r>
            <a:r>
              <a:rPr lang="hr-HR" sz="1800" dirty="0"/>
              <a:t> (</a:t>
            </a:r>
            <a:r>
              <a:rPr lang="hr-HR" sz="1800" dirty="0" err="1"/>
              <a:t>polag</a:t>
            </a:r>
            <a:r>
              <a:rPr lang="hr-HR" sz="1800" dirty="0"/>
              <a:t> najnovijih </a:t>
            </a:r>
            <a:r>
              <a:rPr lang="hr-HR" sz="1800" dirty="0" err="1"/>
              <a:t>izvorah</a:t>
            </a:r>
            <a:r>
              <a:rPr lang="hr-HR" sz="1800" dirty="0"/>
              <a:t>). Zadar, 1858.</a:t>
            </a:r>
          </a:p>
          <a:p>
            <a:r>
              <a:rPr lang="hr-HR" sz="1800" dirty="0"/>
              <a:t>Rječnik </a:t>
            </a:r>
            <a:r>
              <a:rPr lang="hr-HR" sz="1800" dirty="0" err="1"/>
              <a:t>slovinsko</a:t>
            </a:r>
            <a:r>
              <a:rPr lang="hr-HR" sz="1800" dirty="0"/>
              <a:t>-talijanski ‒ </a:t>
            </a:r>
            <a:r>
              <a:rPr lang="hr-HR" sz="1800" dirty="0" err="1"/>
              <a:t>Vocabolario</a:t>
            </a:r>
            <a:r>
              <a:rPr lang="hr-HR" sz="1800" dirty="0"/>
              <a:t> slavo-</a:t>
            </a:r>
            <a:r>
              <a:rPr lang="hr-HR" sz="1800" dirty="0" err="1"/>
              <a:t>italiano</a:t>
            </a:r>
            <a:r>
              <a:rPr lang="hr-HR" sz="1800" dirty="0"/>
              <a:t>. Zadar, 1874.</a:t>
            </a:r>
          </a:p>
          <a:p>
            <a:r>
              <a:rPr lang="hr-HR" sz="1800" dirty="0"/>
              <a:t>Rječnik hrvatsko-talijanski ‒ </a:t>
            </a:r>
            <a:r>
              <a:rPr lang="hr-HR" sz="1800" dirty="0" err="1"/>
              <a:t>Vocabolario</a:t>
            </a:r>
            <a:r>
              <a:rPr lang="hr-HR" sz="1800" dirty="0"/>
              <a:t> </a:t>
            </a:r>
            <a:r>
              <a:rPr lang="hr-HR" sz="1800" dirty="0" err="1"/>
              <a:t>croato-italiano</a:t>
            </a:r>
            <a:r>
              <a:rPr lang="hr-HR" sz="1800" dirty="0"/>
              <a:t>. Zadar, 1901. / pretisak Zagreb 1995.,</a:t>
            </a:r>
          </a:p>
          <a:p>
            <a:r>
              <a:rPr lang="hr-HR" sz="1800" dirty="0"/>
              <a:t>kao i tri izdanja talijansko-hrvatskoga rječnika:</a:t>
            </a:r>
          </a:p>
          <a:p>
            <a:r>
              <a:rPr lang="hr-HR" sz="1800" dirty="0" err="1"/>
              <a:t>Vocabolario</a:t>
            </a:r>
            <a:r>
              <a:rPr lang="hr-HR" sz="1800" dirty="0"/>
              <a:t> </a:t>
            </a:r>
            <a:r>
              <a:rPr lang="hr-HR" sz="1800" dirty="0" err="1"/>
              <a:t>italiano</a:t>
            </a:r>
            <a:r>
              <a:rPr lang="hr-HR" sz="1800" dirty="0"/>
              <a:t>-slavo (</a:t>
            </a:r>
            <a:r>
              <a:rPr lang="hr-HR" sz="1800" dirty="0" err="1"/>
              <a:t>ilirico</a:t>
            </a:r>
            <a:r>
              <a:rPr lang="hr-HR" sz="1800" dirty="0"/>
              <a:t>) ‒ Rječnik talijansko-</a:t>
            </a:r>
            <a:r>
              <a:rPr lang="hr-HR" sz="1800" dirty="0" err="1"/>
              <a:t>slovinski</a:t>
            </a:r>
            <a:r>
              <a:rPr lang="hr-HR" sz="1800" dirty="0"/>
              <a:t> (hrvatski). Zadar, 1868.</a:t>
            </a:r>
          </a:p>
          <a:p>
            <a:r>
              <a:rPr lang="hr-HR" sz="1800" dirty="0" err="1"/>
              <a:t>Vocabolario</a:t>
            </a:r>
            <a:r>
              <a:rPr lang="hr-HR" sz="1800" dirty="0"/>
              <a:t> </a:t>
            </a:r>
            <a:r>
              <a:rPr lang="hr-HR" sz="1800" dirty="0" err="1"/>
              <a:t>italiano</a:t>
            </a:r>
            <a:r>
              <a:rPr lang="hr-HR" sz="1800" dirty="0"/>
              <a:t>-slavo (</a:t>
            </a:r>
            <a:r>
              <a:rPr lang="hr-HR" sz="1800" dirty="0" err="1"/>
              <a:t>croato</a:t>
            </a:r>
            <a:r>
              <a:rPr lang="hr-HR" sz="1800" dirty="0"/>
              <a:t>) ‒ Rječnik talijansko-</a:t>
            </a:r>
            <a:r>
              <a:rPr lang="hr-HR" sz="1800" dirty="0" err="1"/>
              <a:t>slovinski</a:t>
            </a:r>
            <a:r>
              <a:rPr lang="hr-HR" sz="1800" dirty="0"/>
              <a:t> (hrvatski). Senj, 1887.</a:t>
            </a:r>
          </a:p>
          <a:p>
            <a:r>
              <a:rPr lang="hr-HR" sz="1800" dirty="0" err="1"/>
              <a:t>Vocabolario</a:t>
            </a:r>
            <a:r>
              <a:rPr lang="hr-HR" sz="1800" dirty="0"/>
              <a:t> </a:t>
            </a:r>
            <a:r>
              <a:rPr lang="hr-HR" sz="1800" dirty="0" err="1"/>
              <a:t>italiano</a:t>
            </a:r>
            <a:r>
              <a:rPr lang="hr-HR" sz="1800" dirty="0"/>
              <a:t>-slavo (</a:t>
            </a:r>
            <a:r>
              <a:rPr lang="hr-HR" sz="1800" dirty="0" err="1"/>
              <a:t>croato</a:t>
            </a:r>
            <a:r>
              <a:rPr lang="hr-HR" sz="1800" dirty="0"/>
              <a:t>) ‒ Rječnik talijansko-</a:t>
            </a:r>
            <a:r>
              <a:rPr lang="hr-HR" sz="1800" dirty="0" err="1"/>
              <a:t>slovinski</a:t>
            </a:r>
            <a:r>
              <a:rPr lang="hr-HR" sz="1800" dirty="0"/>
              <a:t> (hrvatski). Senj, 1908.</a:t>
            </a:r>
          </a:p>
        </p:txBody>
      </p:sp>
      <p:pic>
        <p:nvPicPr>
          <p:cNvPr id="5" name="Slika 4"/>
          <p:cNvPicPr>
            <a:picLocks noChangeAspect="1"/>
          </p:cNvPicPr>
          <p:nvPr/>
        </p:nvPicPr>
        <p:blipFill>
          <a:blip r:embed="rId4"/>
          <a:stretch>
            <a:fillRect/>
          </a:stretch>
        </p:blipFill>
        <p:spPr>
          <a:xfrm>
            <a:off x="3742796" y="4356225"/>
            <a:ext cx="3349484" cy="2501775"/>
          </a:xfrm>
          <a:prstGeom prst="rect">
            <a:avLst/>
          </a:prstGeom>
        </p:spPr>
      </p:pic>
      <p:pic>
        <p:nvPicPr>
          <p:cNvPr id="7" name="Slika 6"/>
          <p:cNvPicPr>
            <a:picLocks noChangeAspect="1"/>
          </p:cNvPicPr>
          <p:nvPr/>
        </p:nvPicPr>
        <p:blipFill>
          <a:blip r:embed="rId5"/>
          <a:stretch>
            <a:fillRect/>
          </a:stretch>
        </p:blipFill>
        <p:spPr>
          <a:xfrm>
            <a:off x="179917" y="4063998"/>
            <a:ext cx="3294140" cy="2461345"/>
          </a:xfrm>
          <a:prstGeom prst="rect">
            <a:avLst/>
          </a:prstGeom>
        </p:spPr>
      </p:pic>
    </p:spTree>
    <p:extLst>
      <p:ext uri="{BB962C8B-B14F-4D97-AF65-F5344CB8AC3E}">
        <p14:creationId xmlns:p14="http://schemas.microsoft.com/office/powerpoint/2010/main" val="226474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199" y="273050"/>
            <a:ext cx="4327419" cy="1162050"/>
          </a:xfrm>
        </p:spPr>
        <p:txBody>
          <a:bodyPr>
            <a:normAutofit fontScale="90000"/>
          </a:bodyPr>
          <a:lstStyle/>
          <a:p>
            <a:r>
              <a:rPr lang="hr-HR" dirty="0" err="1"/>
              <a:t>Glavotok</a:t>
            </a:r>
            <a:r>
              <a:rPr lang="hr-HR" dirty="0"/>
              <a:t> (Glava Krka)</a:t>
            </a:r>
            <a:br>
              <a:rPr lang="hr-HR" dirty="0"/>
            </a:br>
            <a:r>
              <a:rPr lang="hr-HR" dirty="0"/>
              <a:t>	1841.- 1843. </a:t>
            </a:r>
            <a:br>
              <a:rPr lang="hr-HR" dirty="0"/>
            </a:br>
            <a:r>
              <a:rPr lang="hr-HR" dirty="0"/>
              <a:t>potreba za novim glagoljičnim knjigama </a:t>
            </a:r>
          </a:p>
        </p:txBody>
      </p:sp>
      <p:sp>
        <p:nvSpPr>
          <p:cNvPr id="4" name="Rezervirano mjesto teksta 3"/>
          <p:cNvSpPr>
            <a:spLocks noGrp="1"/>
          </p:cNvSpPr>
          <p:nvPr>
            <p:ph type="body" sz="half" idx="2"/>
          </p:nvPr>
        </p:nvSpPr>
        <p:spPr>
          <a:xfrm>
            <a:off x="457200" y="1435100"/>
            <a:ext cx="3008313" cy="5090244"/>
          </a:xfrm>
        </p:spPr>
        <p:txBody>
          <a:bodyPr>
            <a:normAutofit lnSpcReduction="10000"/>
          </a:bodyPr>
          <a:lstStyle/>
          <a:p>
            <a:r>
              <a:rPr lang="hr-HR" b="1" dirty="0"/>
              <a:t>Prvi spomen </a:t>
            </a:r>
            <a:r>
              <a:rPr lang="hr-HR" b="1" dirty="0" err="1"/>
              <a:t>Glavotoka</a:t>
            </a:r>
            <a:r>
              <a:rPr lang="hr-HR" b="1" dirty="0"/>
              <a:t> darovnica </a:t>
            </a:r>
            <a:r>
              <a:rPr lang="hr-HR" b="1" dirty="0" err="1"/>
              <a:t>krčanke</a:t>
            </a:r>
            <a:r>
              <a:rPr lang="hr-HR" b="1" dirty="0"/>
              <a:t> Staše 1277. daruje sestrama „</a:t>
            </a:r>
            <a:r>
              <a:rPr lang="hr-HR" b="1" dirty="0" err="1"/>
              <a:t>kopanjicu</a:t>
            </a:r>
            <a:r>
              <a:rPr lang="hr-HR" b="1" dirty="0"/>
              <a:t>”</a:t>
            </a:r>
          </a:p>
          <a:p>
            <a:endParaRPr lang="hr-HR" dirty="0"/>
          </a:p>
          <a:p>
            <a:r>
              <a:rPr lang="hr-HR" b="1" dirty="0"/>
              <a:t>22. Studenoga 1350. Bartol Frankopan knez Krka i Modruša </a:t>
            </a:r>
            <a:r>
              <a:rPr lang="hr-HR" dirty="0"/>
              <a:t>daje u trajni posjed franjevcima u Krku </a:t>
            </a:r>
            <a:r>
              <a:rPr lang="hr-HR" b="1" dirty="0"/>
              <a:t>vinograd</a:t>
            </a:r>
            <a:r>
              <a:rPr lang="hr-HR" dirty="0"/>
              <a:t> na </a:t>
            </a:r>
            <a:r>
              <a:rPr lang="hr-HR" dirty="0" err="1"/>
              <a:t>Glavotoku</a:t>
            </a:r>
            <a:r>
              <a:rPr lang="hr-HR" dirty="0"/>
              <a:t>. </a:t>
            </a:r>
          </a:p>
          <a:p>
            <a:endParaRPr lang="hr-HR" b="1" dirty="0"/>
          </a:p>
          <a:p>
            <a:r>
              <a:rPr lang="hr-HR" b="1" dirty="0"/>
              <a:t>1445. Ivan Frankopan </a:t>
            </a:r>
            <a:r>
              <a:rPr lang="hr-HR" dirty="0"/>
              <a:t>predaje na upravu </a:t>
            </a:r>
            <a:r>
              <a:rPr lang="hr-HR" b="1" dirty="0"/>
              <a:t>posjed</a:t>
            </a:r>
            <a:r>
              <a:rPr lang="hr-HR" dirty="0"/>
              <a:t> na </a:t>
            </a:r>
            <a:r>
              <a:rPr lang="hr-HR" dirty="0" err="1"/>
              <a:t>Glavotoku</a:t>
            </a:r>
            <a:r>
              <a:rPr lang="hr-HR" dirty="0"/>
              <a:t> </a:t>
            </a:r>
            <a:r>
              <a:rPr lang="hr-HR" b="1" dirty="0"/>
              <a:t>i crkvu sv. Marije</a:t>
            </a:r>
          </a:p>
          <a:p>
            <a:r>
              <a:rPr lang="hr-HR" dirty="0"/>
              <a:t>Prvi samostani trećoredaca :</a:t>
            </a:r>
          </a:p>
          <a:p>
            <a:r>
              <a:rPr lang="hr-HR" b="1" dirty="0"/>
              <a:t>Zadar 1439.</a:t>
            </a:r>
          </a:p>
          <a:p>
            <a:r>
              <a:rPr lang="hr-HR" b="1" dirty="0" err="1"/>
              <a:t>Galevac</a:t>
            </a:r>
            <a:r>
              <a:rPr lang="hr-HR" b="1" dirty="0"/>
              <a:t> 1448.</a:t>
            </a:r>
          </a:p>
          <a:p>
            <a:r>
              <a:rPr lang="hr-HR" b="1" dirty="0" err="1"/>
              <a:t>Prvić</a:t>
            </a:r>
            <a:r>
              <a:rPr lang="hr-HR" b="1" dirty="0"/>
              <a:t> Luka 1461.</a:t>
            </a:r>
          </a:p>
          <a:p>
            <a:r>
              <a:rPr lang="hr-HR" b="1" dirty="0" err="1"/>
              <a:t>Glavotok</a:t>
            </a:r>
            <a:r>
              <a:rPr lang="hr-HR" b="1" dirty="0"/>
              <a:t> 1468.</a:t>
            </a:r>
          </a:p>
          <a:p>
            <a:endParaRPr lang="hr-HR" dirty="0"/>
          </a:p>
          <a:p>
            <a:r>
              <a:rPr lang="hr-HR" dirty="0"/>
              <a:t>Samostanska </a:t>
            </a:r>
            <a:r>
              <a:rPr lang="hr-HR" b="1" dirty="0"/>
              <a:t>crkva</a:t>
            </a:r>
            <a:r>
              <a:rPr lang="hr-HR" dirty="0"/>
              <a:t> započela se graditi </a:t>
            </a:r>
            <a:r>
              <a:rPr lang="hr-HR" b="1" dirty="0"/>
              <a:t>1507. godine, a dovršena je 1509. </a:t>
            </a:r>
            <a:r>
              <a:rPr lang="hr-HR" dirty="0"/>
              <a:t>Posvećena je Bezgrješnom začeću Blažene Djevice Marije</a:t>
            </a:r>
          </a:p>
          <a:p>
            <a:r>
              <a:rPr lang="hr-HR" dirty="0"/>
              <a:t> </a:t>
            </a:r>
          </a:p>
        </p:txBody>
      </p:sp>
      <p:pic>
        <p:nvPicPr>
          <p:cNvPr id="6" name="Slika 5" descr="glavotok z.jpg"/>
          <p:cNvPicPr>
            <a:picLocks noChangeAspect="1"/>
          </p:cNvPicPr>
          <p:nvPr/>
        </p:nvPicPr>
        <p:blipFill>
          <a:blip r:embed="rId3" cstate="print"/>
          <a:stretch>
            <a:fillRect/>
          </a:stretch>
        </p:blipFill>
        <p:spPr>
          <a:xfrm>
            <a:off x="5701846" y="2716783"/>
            <a:ext cx="3364420" cy="2512101"/>
          </a:xfrm>
          <a:prstGeom prst="rect">
            <a:avLst/>
          </a:prstGeom>
        </p:spPr>
      </p:pic>
      <p:pic>
        <p:nvPicPr>
          <p:cNvPr id="9" name="Slika 8" descr="glavp.jpg"/>
          <p:cNvPicPr>
            <a:picLocks noChangeAspect="1"/>
          </p:cNvPicPr>
          <p:nvPr/>
        </p:nvPicPr>
        <p:blipFill>
          <a:blip r:embed="rId4" cstate="print"/>
          <a:stretch>
            <a:fillRect/>
          </a:stretch>
        </p:blipFill>
        <p:spPr>
          <a:xfrm>
            <a:off x="4932040" y="5229200"/>
            <a:ext cx="4132077" cy="1482606"/>
          </a:xfrm>
          <a:prstGeom prst="rect">
            <a:avLst/>
          </a:prstGeom>
        </p:spPr>
      </p:pic>
      <p:pic>
        <p:nvPicPr>
          <p:cNvPr id="10" name="Slika 9" descr="Glavotok-Krk.jpg"/>
          <p:cNvPicPr>
            <a:picLocks noChangeAspect="1"/>
          </p:cNvPicPr>
          <p:nvPr/>
        </p:nvPicPr>
        <p:blipFill>
          <a:blip r:embed="rId5" cstate="print"/>
          <a:stretch>
            <a:fillRect/>
          </a:stretch>
        </p:blipFill>
        <p:spPr>
          <a:xfrm>
            <a:off x="5148411" y="116631"/>
            <a:ext cx="3902181" cy="2599835"/>
          </a:xfrm>
          <a:prstGeom prst="rect">
            <a:avLst/>
          </a:prstGeom>
        </p:spPr>
      </p:pic>
      <p:sp>
        <p:nvSpPr>
          <p:cNvPr id="7" name="Rezervirano mjesto sadržaja 6"/>
          <p:cNvSpPr>
            <a:spLocks noGrp="1"/>
          </p:cNvSpPr>
          <p:nvPr>
            <p:ph idx="1"/>
          </p:nvPr>
        </p:nvSpPr>
        <p:spPr/>
        <p:txBody>
          <a:bodyPr/>
          <a:lstStyle/>
          <a:p>
            <a:endParaRPr lang="hr-H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63480" y="273050"/>
            <a:ext cx="8008920" cy="1485124"/>
          </a:xfrm>
        </p:spPr>
        <p:txBody>
          <a:bodyPr>
            <a:normAutofit fontScale="90000"/>
          </a:bodyPr>
          <a:lstStyle/>
          <a:p>
            <a:r>
              <a:rPr lang="hr-HR" dirty="0" err="1"/>
              <a:t>Gramatica</a:t>
            </a:r>
            <a:r>
              <a:rPr lang="hr-HR" dirty="0"/>
              <a:t> della  </a:t>
            </a:r>
            <a:r>
              <a:rPr lang="hr-HR" dirty="0" err="1"/>
              <a:t>lingua</a:t>
            </a:r>
            <a:r>
              <a:rPr lang="hr-HR" dirty="0"/>
              <a:t> slava (</a:t>
            </a:r>
            <a:r>
              <a:rPr lang="hr-HR" dirty="0" err="1"/>
              <a:t>illirica</a:t>
            </a:r>
            <a:r>
              <a:rPr lang="hr-HR" dirty="0"/>
              <a:t>)  1873. </a:t>
            </a:r>
            <a:br>
              <a:rPr lang="hr-HR" dirty="0"/>
            </a:br>
            <a:r>
              <a:rPr lang="hr-HR" dirty="0" err="1"/>
              <a:t>Gramatica</a:t>
            </a:r>
            <a:r>
              <a:rPr lang="hr-HR" dirty="0"/>
              <a:t> della </a:t>
            </a:r>
            <a:r>
              <a:rPr lang="hr-HR" dirty="0" err="1"/>
              <a:t>lingua</a:t>
            </a:r>
            <a:r>
              <a:rPr lang="hr-HR" dirty="0"/>
              <a:t> slava… </a:t>
            </a:r>
            <a:r>
              <a:rPr lang="hr-HR" dirty="0" err="1"/>
              <a:t>seconda</a:t>
            </a:r>
            <a:r>
              <a:rPr lang="hr-HR" dirty="0"/>
              <a:t> </a:t>
            </a:r>
            <a:r>
              <a:rPr lang="hr-HR" dirty="0" err="1"/>
              <a:t>Ed</a:t>
            </a:r>
            <a:r>
              <a:rPr lang="hr-HR" dirty="0"/>
              <a:t>. </a:t>
            </a:r>
            <a:r>
              <a:rPr lang="hr-HR" dirty="0" err="1"/>
              <a:t>Notevolmente</a:t>
            </a:r>
            <a:r>
              <a:rPr lang="hr-HR" dirty="0"/>
              <a:t> </a:t>
            </a:r>
            <a:r>
              <a:rPr lang="hr-HR" dirty="0" err="1"/>
              <a:t>accresciuta</a:t>
            </a:r>
            <a:r>
              <a:rPr lang="hr-HR" dirty="0"/>
              <a:t> </a:t>
            </a:r>
            <a:r>
              <a:rPr lang="hr-HR" dirty="0" err="1"/>
              <a:t>ed</a:t>
            </a:r>
            <a:r>
              <a:rPr lang="hr-HR" dirty="0"/>
              <a:t> </a:t>
            </a:r>
            <a:r>
              <a:rPr lang="hr-HR" dirty="0" err="1"/>
              <a:t>emandata</a:t>
            </a:r>
            <a:r>
              <a:rPr lang="hr-HR" dirty="0"/>
              <a:t> </a:t>
            </a:r>
            <a:r>
              <a:rPr lang="hr-HR" dirty="0" err="1"/>
              <a:t>secondo</a:t>
            </a:r>
            <a:r>
              <a:rPr lang="hr-HR" dirty="0"/>
              <a:t>  i </a:t>
            </a:r>
            <a:r>
              <a:rPr lang="hr-HR" dirty="0" err="1"/>
              <a:t>piani</a:t>
            </a:r>
            <a:r>
              <a:rPr lang="hr-HR" dirty="0"/>
              <a:t> </a:t>
            </a:r>
            <a:r>
              <a:rPr lang="hr-HR" dirty="0" err="1"/>
              <a:t>d’insegnamento</a:t>
            </a:r>
            <a:r>
              <a:rPr lang="hr-HR" dirty="0"/>
              <a:t> , Zara. </a:t>
            </a:r>
            <a:r>
              <a:rPr lang="hr-HR" dirty="0" err="1"/>
              <a:t>Spirid</a:t>
            </a:r>
            <a:r>
              <a:rPr lang="hr-HR" dirty="0"/>
              <a:t>. </a:t>
            </a:r>
            <a:r>
              <a:rPr lang="hr-HR" dirty="0" err="1"/>
              <a:t>Artale</a:t>
            </a:r>
            <a:r>
              <a:rPr lang="hr-HR" dirty="0"/>
              <a:t>. 1878.</a:t>
            </a:r>
            <a:br>
              <a:rPr lang="hr-HR" dirty="0"/>
            </a:br>
            <a:r>
              <a:rPr lang="hr-HR" dirty="0"/>
              <a:t>(iz rada dr. Borana Mohorovičić -Abecedar njegovim rukopisom i knjiga) 		</a:t>
            </a:r>
            <a:br>
              <a:rPr lang="hr-HR" dirty="0"/>
            </a:br>
            <a:r>
              <a:rPr lang="hr-HR" dirty="0"/>
              <a:t> </a:t>
            </a:r>
            <a:endParaRPr lang="hr-HR" dirty="0">
              <a:highlight>
                <a:srgbClr val="FFFF00"/>
              </a:highlight>
            </a:endParaRPr>
          </a:p>
        </p:txBody>
      </p:sp>
      <p:sp>
        <p:nvSpPr>
          <p:cNvPr id="4" name="Rezervirano mjesto teksta 3"/>
          <p:cNvSpPr>
            <a:spLocks noGrp="1"/>
          </p:cNvSpPr>
          <p:nvPr>
            <p:ph type="body" sz="half" idx="2"/>
          </p:nvPr>
        </p:nvSpPr>
        <p:spPr>
          <a:xfrm>
            <a:off x="457201" y="1435100"/>
            <a:ext cx="1636740" cy="3094323"/>
          </a:xfrm>
        </p:spPr>
        <p:txBody>
          <a:bodyPr/>
          <a:lstStyle/>
          <a:p>
            <a:endParaRPr lang="hr-HR" dirty="0"/>
          </a:p>
        </p:txBody>
      </p:sp>
      <p:pic>
        <p:nvPicPr>
          <p:cNvPr id="14" name="Rezervirano mjesto sadržaja 1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157" t="16718" r="7755" b="7775"/>
          <a:stretch/>
        </p:blipFill>
        <p:spPr>
          <a:xfrm rot="5400000">
            <a:off x="-357890" y="2298816"/>
            <a:ext cx="5045742" cy="4003001"/>
          </a:xfrm>
        </p:spPr>
      </p:pic>
      <p:pic>
        <p:nvPicPr>
          <p:cNvPr id="15" name="Slika 14"/>
          <p:cNvPicPr>
            <a:picLocks noChangeAspect="1"/>
          </p:cNvPicPr>
          <p:nvPr/>
        </p:nvPicPr>
        <p:blipFill rotWithShape="1">
          <a:blip r:embed="rId4" cstate="print">
            <a:extLst>
              <a:ext uri="{28A0092B-C50C-407E-A947-70E740481C1C}">
                <a14:useLocalDpi xmlns:a14="http://schemas.microsoft.com/office/drawing/2010/main" val="0"/>
              </a:ext>
            </a:extLst>
          </a:blip>
          <a:srcRect l="12201" t="7827" r="26900" b="9029"/>
          <a:stretch/>
        </p:blipFill>
        <p:spPr>
          <a:xfrm rot="5400000">
            <a:off x="4157457" y="1719899"/>
            <a:ext cx="3878971" cy="3955521"/>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7774" y="620688"/>
            <a:ext cx="1875023" cy="2592288"/>
          </a:xfrm>
          <a:prstGeom prst="rect">
            <a:avLst/>
          </a:prstGeom>
        </p:spPr>
      </p:pic>
      <p:pic>
        <p:nvPicPr>
          <p:cNvPr id="5" name="Slika 4"/>
          <p:cNvPicPr>
            <a:picLocks noChangeAspect="1"/>
          </p:cNvPicPr>
          <p:nvPr/>
        </p:nvPicPr>
        <p:blipFill>
          <a:blip r:embed="rId6"/>
          <a:stretch>
            <a:fillRect/>
          </a:stretch>
        </p:blipFill>
        <p:spPr>
          <a:xfrm>
            <a:off x="4119181" y="3011941"/>
            <a:ext cx="4993615" cy="3782664"/>
          </a:xfrm>
          <a:prstGeom prst="rect">
            <a:avLst/>
          </a:prstGeom>
        </p:spPr>
      </p:pic>
    </p:spTree>
    <p:extLst>
      <p:ext uri="{BB962C8B-B14F-4D97-AF65-F5344CB8AC3E}">
        <p14:creationId xmlns:p14="http://schemas.microsoft.com/office/powerpoint/2010/main" val="63791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Tiskara na </a:t>
            </a:r>
            <a:r>
              <a:rPr lang="hr-HR" dirty="0" err="1"/>
              <a:t>Glavotoku</a:t>
            </a:r>
            <a:r>
              <a:rPr lang="hr-HR" dirty="0"/>
              <a:t>  Serafinski tisak</a:t>
            </a:r>
          </a:p>
        </p:txBody>
      </p:sp>
      <p:pic>
        <p:nvPicPr>
          <p:cNvPr id="5" name="Rezervirano mjesto sadržaja 4"/>
          <p:cNvPicPr>
            <a:picLocks noGrp="1" noChangeAspect="1"/>
          </p:cNvPicPr>
          <p:nvPr>
            <p:ph idx="1"/>
          </p:nvPr>
        </p:nvPicPr>
        <p:blipFill>
          <a:blip r:embed="rId3" cstate="print"/>
          <a:stretch>
            <a:fillRect/>
          </a:stretch>
        </p:blipFill>
        <p:spPr>
          <a:xfrm>
            <a:off x="6774746" y="2852936"/>
            <a:ext cx="2213160" cy="3803199"/>
          </a:xfrm>
          <a:prstGeom prst="rect">
            <a:avLst/>
          </a:prstGeom>
        </p:spPr>
      </p:pic>
      <p:sp>
        <p:nvSpPr>
          <p:cNvPr id="4" name="Rezervirano mjesto teksta 3"/>
          <p:cNvSpPr>
            <a:spLocks noGrp="1"/>
          </p:cNvSpPr>
          <p:nvPr>
            <p:ph type="body" sz="half" idx="2"/>
          </p:nvPr>
        </p:nvSpPr>
        <p:spPr>
          <a:xfrm>
            <a:off x="457200" y="1435100"/>
            <a:ext cx="3898776" cy="4691063"/>
          </a:xfrm>
        </p:spPr>
        <p:txBody>
          <a:bodyPr>
            <a:normAutofit fontScale="92500" lnSpcReduction="20000"/>
          </a:bodyPr>
          <a:lstStyle/>
          <a:p>
            <a:r>
              <a:rPr lang="hr-HR" dirty="0"/>
              <a:t>1.Prijevod prvog pjevanja iz Danteova epa </a:t>
            </a:r>
            <a:r>
              <a:rPr lang="hr-HR" dirty="0" err="1"/>
              <a:t>Mudropojka</a:t>
            </a:r>
            <a:r>
              <a:rPr lang="hr-HR" dirty="0"/>
              <a:t> </a:t>
            </a:r>
            <a:r>
              <a:rPr lang="hr-HR" dirty="0" err="1"/>
              <a:t>ponašio</a:t>
            </a:r>
            <a:r>
              <a:rPr lang="hr-HR" dirty="0"/>
              <a:t> za pokus 1875.</a:t>
            </a:r>
          </a:p>
          <a:p>
            <a:r>
              <a:rPr lang="hr-HR" dirty="0"/>
              <a:t>2.Kršćanska pobožnost – I molitve svakidanje ,1875.</a:t>
            </a:r>
          </a:p>
          <a:p>
            <a:r>
              <a:rPr lang="hr-HR" dirty="0"/>
              <a:t>3. Obrednik za Veliko </a:t>
            </a:r>
            <a:r>
              <a:rPr lang="hr-HR" dirty="0" err="1"/>
              <a:t>Prošćenje</a:t>
            </a:r>
            <a:r>
              <a:rPr lang="hr-HR" dirty="0"/>
              <a:t>- Po </a:t>
            </a:r>
            <a:r>
              <a:rPr lang="hr-HR" dirty="0" err="1"/>
              <a:t>namstirih</a:t>
            </a:r>
            <a:r>
              <a:rPr lang="hr-HR" dirty="0"/>
              <a:t> Trećega reda sv. O </a:t>
            </a:r>
            <a:r>
              <a:rPr lang="hr-HR" dirty="0" err="1"/>
              <a:t>Frančiška</a:t>
            </a:r>
            <a:r>
              <a:rPr lang="hr-HR" dirty="0"/>
              <a:t> , 1875.  </a:t>
            </a:r>
          </a:p>
          <a:p>
            <a:r>
              <a:rPr lang="hr-HR" dirty="0"/>
              <a:t>4. Papinska bula. 1875.</a:t>
            </a:r>
          </a:p>
          <a:p>
            <a:r>
              <a:rPr lang="hr-HR" dirty="0"/>
              <a:t>5. Poslanica provincijala Carevka (Hijacinta) </a:t>
            </a:r>
            <a:r>
              <a:rPr lang="hr-HR" dirty="0" err="1"/>
              <a:t>Buića</a:t>
            </a:r>
            <a:r>
              <a:rPr lang="hr-HR" dirty="0"/>
              <a:t>., Na Glavi Otoka Krka na </a:t>
            </a:r>
            <a:r>
              <a:rPr lang="hr-HR" dirty="0" err="1"/>
              <a:t>Frančiškovu</a:t>
            </a:r>
            <a:r>
              <a:rPr lang="hr-HR" dirty="0"/>
              <a:t> 4. Listop.,1887.</a:t>
            </a:r>
          </a:p>
          <a:p>
            <a:r>
              <a:rPr lang="hr-HR" dirty="0"/>
              <a:t>6. Službena tiskanica (za fra </a:t>
            </a:r>
            <a:r>
              <a:rPr lang="hr-HR" dirty="0" err="1"/>
              <a:t>Jacinta</a:t>
            </a:r>
            <a:r>
              <a:rPr lang="hr-HR" dirty="0"/>
              <a:t> Buića91887.</a:t>
            </a:r>
          </a:p>
          <a:p>
            <a:r>
              <a:rPr lang="hr-HR" dirty="0"/>
              <a:t>7. Kanonske tablice ,(</a:t>
            </a:r>
            <a:r>
              <a:rPr lang="hr-HR" dirty="0" err="1"/>
              <a:t>Glavotok</a:t>
            </a:r>
            <a:r>
              <a:rPr lang="hr-HR" dirty="0"/>
              <a:t>?)</a:t>
            </a:r>
          </a:p>
          <a:p>
            <a:r>
              <a:rPr lang="hr-HR" dirty="0"/>
              <a:t> 8. Priprava za misu </a:t>
            </a:r>
            <a:r>
              <a:rPr lang="hr-HR" dirty="0" err="1"/>
              <a:t>Glavotok</a:t>
            </a:r>
            <a:endParaRPr lang="hr-HR" dirty="0"/>
          </a:p>
          <a:p>
            <a:r>
              <a:rPr lang="hr-HR" dirty="0"/>
              <a:t>9. C.C –</a:t>
            </a:r>
            <a:r>
              <a:rPr lang="hr-HR" dirty="0" err="1"/>
              <a:t>Taciti</a:t>
            </a:r>
            <a:r>
              <a:rPr lang="hr-HR" dirty="0"/>
              <a:t>  </a:t>
            </a:r>
            <a:r>
              <a:rPr lang="hr-HR" dirty="0" err="1"/>
              <a:t>Versione</a:t>
            </a:r>
            <a:r>
              <a:rPr lang="hr-HR" dirty="0"/>
              <a:t> –Germania </a:t>
            </a:r>
            <a:r>
              <a:rPr lang="hr-HR" dirty="0" err="1"/>
              <a:t>Fasciculus</a:t>
            </a:r>
            <a:r>
              <a:rPr lang="hr-HR" dirty="0"/>
              <a:t> I </a:t>
            </a:r>
            <a:r>
              <a:rPr lang="hr-HR" dirty="0" err="1"/>
              <a:t>continens</a:t>
            </a:r>
            <a:r>
              <a:rPr lang="hr-HR" dirty="0"/>
              <a:t> – </a:t>
            </a:r>
            <a:r>
              <a:rPr lang="hr-HR" dirty="0" err="1"/>
              <a:t>Capitta</a:t>
            </a:r>
            <a:r>
              <a:rPr lang="hr-HR" dirty="0"/>
              <a:t> a 1-10. 1875. </a:t>
            </a:r>
          </a:p>
          <a:p>
            <a:r>
              <a:rPr lang="hr-HR" dirty="0"/>
              <a:t>Prigodom mlade mise o. </a:t>
            </a:r>
            <a:r>
              <a:rPr lang="hr-HR" dirty="0" err="1"/>
              <a:t>Alfonsa</a:t>
            </a:r>
            <a:r>
              <a:rPr lang="hr-HR" dirty="0"/>
              <a:t> Mršića (sonet) </a:t>
            </a:r>
            <a:r>
              <a:rPr lang="hr-HR" dirty="0" err="1"/>
              <a:t>Glavotok</a:t>
            </a:r>
            <a:r>
              <a:rPr lang="hr-HR" dirty="0"/>
              <a:t> 1884. </a:t>
            </a:r>
          </a:p>
          <a:p>
            <a:r>
              <a:rPr lang="hr-HR" dirty="0"/>
              <a:t>11-12. Soneti prilikom mlade mise o. Stanka Dujmovića 1888. i sonet prigodom mlade mise o. </a:t>
            </a:r>
            <a:r>
              <a:rPr lang="hr-HR" dirty="0" err="1"/>
              <a:t>Pija</a:t>
            </a:r>
            <a:r>
              <a:rPr lang="hr-HR" dirty="0"/>
              <a:t> Dujmovića 1892. </a:t>
            </a:r>
          </a:p>
          <a:p>
            <a:r>
              <a:rPr lang="hr-HR" dirty="0" err="1"/>
              <a:t>Koralni</a:t>
            </a:r>
            <a:r>
              <a:rPr lang="hr-HR" dirty="0"/>
              <a:t> napjev s notnim i glagoljskim tekstom „</a:t>
            </a:r>
            <a:r>
              <a:rPr lang="hr-HR" dirty="0" err="1"/>
              <a:t>Vsa</a:t>
            </a:r>
            <a:r>
              <a:rPr lang="hr-HR" dirty="0"/>
              <a:t> lipa jesi Marie” </a:t>
            </a:r>
          </a:p>
          <a:p>
            <a:endParaRPr lang="hr-HR" dirty="0"/>
          </a:p>
          <a:p>
            <a:r>
              <a:rPr lang="hr-HR" dirty="0"/>
              <a:t>molitvenike, obrednike, kanonske tablice, pa čak i nekoliko svojih oda i soneta na talijanskom, latinskom, grčkom i hrvatskom jeziku.</a:t>
            </a:r>
          </a:p>
        </p:txBody>
      </p:sp>
      <p:pic>
        <p:nvPicPr>
          <p:cNvPr id="7" name="Slika 6"/>
          <p:cNvPicPr>
            <a:picLocks noChangeAspect="1"/>
          </p:cNvPicPr>
          <p:nvPr/>
        </p:nvPicPr>
        <p:blipFill rotWithShape="1">
          <a:blip r:embed="rId4" cstate="print"/>
          <a:srcRect l="11594" t="94" r="4348" b="4255"/>
          <a:stretch/>
        </p:blipFill>
        <p:spPr>
          <a:xfrm>
            <a:off x="4499991" y="286228"/>
            <a:ext cx="2308671" cy="3502812"/>
          </a:xfrm>
          <a:prstGeom prst="rect">
            <a:avLst/>
          </a:prstGeom>
        </p:spPr>
      </p:pic>
      <p:pic>
        <p:nvPicPr>
          <p:cNvPr id="6" name="Slika 5"/>
          <p:cNvPicPr>
            <a:picLocks noChangeAspect="1"/>
          </p:cNvPicPr>
          <p:nvPr/>
        </p:nvPicPr>
        <p:blipFill>
          <a:blip r:embed="rId5"/>
          <a:stretch>
            <a:fillRect/>
          </a:stretch>
        </p:blipFill>
        <p:spPr>
          <a:xfrm>
            <a:off x="6823638" y="315132"/>
            <a:ext cx="2164268" cy="2322777"/>
          </a:xfrm>
          <a:prstGeom prst="rect">
            <a:avLst/>
          </a:prstGeom>
        </p:spPr>
      </p:pic>
      <p:pic>
        <p:nvPicPr>
          <p:cNvPr id="8" name="Slika 7"/>
          <p:cNvPicPr>
            <a:picLocks noChangeAspect="1"/>
          </p:cNvPicPr>
          <p:nvPr/>
        </p:nvPicPr>
        <p:blipFill>
          <a:blip r:embed="rId6"/>
          <a:stretch>
            <a:fillRect/>
          </a:stretch>
        </p:blipFill>
        <p:spPr>
          <a:xfrm>
            <a:off x="4478304" y="4437112"/>
            <a:ext cx="2305137" cy="1851313"/>
          </a:xfrm>
          <a:prstGeom prst="rect">
            <a:avLst/>
          </a:prstGeom>
        </p:spPr>
      </p:pic>
    </p:spTree>
    <p:extLst>
      <p:ext uri="{BB962C8B-B14F-4D97-AF65-F5344CB8AC3E}">
        <p14:creationId xmlns:p14="http://schemas.microsoft.com/office/powerpoint/2010/main" val="3861668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273050"/>
            <a:ext cx="3286001" cy="1162050"/>
          </a:xfrm>
        </p:spPr>
        <p:txBody>
          <a:bodyPr>
            <a:normAutofit fontScale="90000"/>
          </a:bodyPr>
          <a:lstStyle/>
          <a:p>
            <a:r>
              <a:rPr lang="hr-HR" dirty="0"/>
              <a:t>Strossmayer i drugi svjesni su  nestajanja glagoljaštva- pokušaji obnove </a:t>
            </a:r>
            <a:br>
              <a:rPr lang="hr-HR" dirty="0"/>
            </a:br>
            <a:r>
              <a:rPr lang="hr-HR" dirty="0"/>
              <a:t>Prilike u Dalmaciji  </a:t>
            </a:r>
          </a:p>
        </p:txBody>
      </p:sp>
      <p:sp>
        <p:nvSpPr>
          <p:cNvPr id="3" name="Rezervirano mjesto sadržaja 2"/>
          <p:cNvSpPr>
            <a:spLocks noGrp="1"/>
          </p:cNvSpPr>
          <p:nvPr>
            <p:ph idx="1"/>
          </p:nvPr>
        </p:nvSpPr>
        <p:spPr>
          <a:xfrm>
            <a:off x="3347864" y="273050"/>
            <a:ext cx="5616624" cy="5853113"/>
          </a:xfrm>
        </p:spPr>
        <p:txBody>
          <a:bodyPr>
            <a:normAutofit/>
          </a:bodyPr>
          <a:lstStyle/>
          <a:p>
            <a:endParaRPr lang="hr-HR" sz="2000" dirty="0"/>
          </a:p>
          <a:p>
            <a:r>
              <a:rPr lang="hr-HR" sz="2000" dirty="0"/>
              <a:t>1631. I 1648. god Rafael </a:t>
            </a:r>
            <a:r>
              <a:rPr lang="hr-HR" sz="2000" dirty="0" err="1"/>
              <a:t>Levaković</a:t>
            </a:r>
            <a:r>
              <a:rPr lang="hr-HR" sz="2000" dirty="0"/>
              <a:t>  pod utjecajem </a:t>
            </a:r>
            <a:r>
              <a:rPr lang="hr-HR" sz="2000" dirty="0" err="1"/>
              <a:t>bazilijanaca</a:t>
            </a:r>
            <a:r>
              <a:rPr lang="hr-HR" sz="2000" dirty="0"/>
              <a:t> (ukrajinskih unijata) koji su se uspjeli nametnuti Propagandi , a pod prividom ekumenizma  izdao je </a:t>
            </a:r>
            <a:r>
              <a:rPr lang="hr-HR" sz="2000" dirty="0" err="1"/>
              <a:t>istočnoslavenizirani</a:t>
            </a:r>
            <a:r>
              <a:rPr lang="hr-HR" sz="2000" dirty="0"/>
              <a:t>  (rusificirani, </a:t>
            </a:r>
            <a:r>
              <a:rPr lang="hr-HR" sz="2000" dirty="0" err="1"/>
              <a:t>rutenizirani</a:t>
            </a:r>
            <a:r>
              <a:rPr lang="hr-HR" sz="2000" dirty="0"/>
              <a:t>) glagoljski misale time napustio  raniju  hrvatsku redakciju glagoljice, Još se jača rusifikacija osjetila u narednim izdanjima 18 stoljeća Ivan </a:t>
            </a:r>
            <a:r>
              <a:rPr lang="hr-HR" sz="2000" dirty="0" err="1"/>
              <a:t>Paštrić</a:t>
            </a:r>
            <a:r>
              <a:rPr lang="hr-HR" sz="2000" dirty="0"/>
              <a:t> 1706., te Matej Karaman i Mate Sović – 1741 i 1774 . Kako je takav oblik  </a:t>
            </a:r>
            <a:r>
              <a:rPr lang="hr-HR" sz="2000" dirty="0" err="1"/>
              <a:t>oblik</a:t>
            </a:r>
            <a:r>
              <a:rPr lang="hr-HR" sz="2000" dirty="0"/>
              <a:t> staroslavenskoga bio stran narodu i kleru , a njegovo se nametanje doživljavalo u svjetlu </a:t>
            </a:r>
            <a:r>
              <a:rPr lang="hr-HR" sz="2000" dirty="0" err="1"/>
              <a:t>popravoslavljivanja</a:t>
            </a:r>
            <a:r>
              <a:rPr lang="hr-HR" sz="2000" dirty="0"/>
              <a:t>, nije čudo što se dogodio takav otpor. </a:t>
            </a:r>
          </a:p>
          <a:p>
            <a:r>
              <a:rPr lang="hr-HR" sz="2000" dirty="0"/>
              <a:t> Vicko Zmajević osnovao nadbiskupsko sjemenište </a:t>
            </a:r>
          </a:p>
          <a:p>
            <a:r>
              <a:rPr lang="hr-HR" sz="2000" dirty="0"/>
              <a:t>otvorio ga  nadbiskup Mate Karaman 1748.  </a:t>
            </a:r>
          </a:p>
          <a:p>
            <a:endParaRPr lang="hr-HR" sz="2000" dirty="0"/>
          </a:p>
        </p:txBody>
      </p:sp>
      <p:sp>
        <p:nvSpPr>
          <p:cNvPr id="4" name="Rezervirano mjesto teksta 3"/>
          <p:cNvSpPr>
            <a:spLocks noGrp="1"/>
          </p:cNvSpPr>
          <p:nvPr>
            <p:ph type="body" sz="half" idx="2"/>
          </p:nvPr>
        </p:nvSpPr>
        <p:spPr>
          <a:xfrm>
            <a:off x="457200" y="1463717"/>
            <a:ext cx="3008313" cy="4691063"/>
          </a:xfrm>
        </p:spPr>
        <p:txBody>
          <a:bodyPr>
            <a:normAutofit lnSpcReduction="10000"/>
          </a:bodyPr>
          <a:lstStyle/>
          <a:p>
            <a:r>
              <a:rPr lang="hr-HR" dirty="0"/>
              <a:t>1814- 1918. Druga </a:t>
            </a:r>
            <a:r>
              <a:rPr lang="hr-HR" dirty="0" err="1"/>
              <a:t>Autrijska</a:t>
            </a:r>
            <a:r>
              <a:rPr lang="hr-HR" dirty="0"/>
              <a:t> vladavina Dalmacijom nakon sloma Napoleonove Francuske (1797.) reforma školstva na štetu hrvatskog naroda  jezika i pisma </a:t>
            </a:r>
          </a:p>
          <a:p>
            <a:r>
              <a:rPr lang="hr-HR" dirty="0"/>
              <a:t>1821. Zatvaraju se glagoljaška sjemeništa </a:t>
            </a:r>
            <a:r>
              <a:rPr lang="hr-HR" dirty="0" err="1"/>
              <a:t>Zmajevićevo</a:t>
            </a:r>
            <a:r>
              <a:rPr lang="hr-HR" dirty="0"/>
              <a:t> u Zadru i </a:t>
            </a:r>
            <a:r>
              <a:rPr lang="hr-HR" dirty="0" err="1"/>
              <a:t>Bizzino</a:t>
            </a:r>
            <a:r>
              <a:rPr lang="hr-HR" dirty="0"/>
              <a:t> u </a:t>
            </a:r>
            <a:r>
              <a:rPr lang="hr-HR" dirty="0" err="1"/>
              <a:t>Priku</a:t>
            </a:r>
            <a:r>
              <a:rPr lang="hr-HR" dirty="0"/>
              <a:t> kod Omiša  </a:t>
            </a:r>
          </a:p>
          <a:p>
            <a:r>
              <a:rPr lang="hr-HR" dirty="0"/>
              <a:t>Otvoreno pokrajinsko glagoljaško sjemenište u Zadru. Samo za one koji su trebali završiti školovanje, hrvatski i glagoljica sporedni predmeti. </a:t>
            </a:r>
          </a:p>
          <a:p>
            <a:r>
              <a:rPr lang="hr-HR" dirty="0"/>
              <a:t>Nedostatak knjiga . Zadnji Misal tiskan 1741.zadnji misali sa izrazitom jezičnom </a:t>
            </a:r>
            <a:r>
              <a:rPr lang="hr-HR" dirty="0" err="1"/>
              <a:t>istočnoslavenizacijom</a:t>
            </a:r>
            <a:r>
              <a:rPr lang="hr-HR" dirty="0"/>
              <a:t> </a:t>
            </a:r>
            <a:r>
              <a:rPr lang="hr-HR" dirty="0" err="1"/>
              <a:t>Levaković</a:t>
            </a:r>
            <a:r>
              <a:rPr lang="hr-HR" dirty="0"/>
              <a:t>, </a:t>
            </a:r>
            <a:r>
              <a:rPr lang="hr-HR" dirty="0" err="1"/>
              <a:t>Paštrić</a:t>
            </a:r>
            <a:r>
              <a:rPr lang="hr-HR" dirty="0"/>
              <a:t>,  Karaman.</a:t>
            </a:r>
          </a:p>
          <a:p>
            <a:endParaRPr lang="hr-HR" dirty="0"/>
          </a:p>
          <a:p>
            <a:r>
              <a:rPr lang="hr-HR" dirty="0"/>
              <a:t>1848. Početak preporoda i pojedinačni pokušaji  „</a:t>
            </a:r>
            <a:r>
              <a:rPr lang="hr-HR" dirty="0" err="1"/>
              <a:t>ponarođenja</a:t>
            </a:r>
            <a:r>
              <a:rPr lang="hr-HR" dirty="0"/>
              <a:t> „ Dalmacije</a:t>
            </a:r>
          </a:p>
          <a:p>
            <a:r>
              <a:rPr lang="hr-HR" dirty="0"/>
              <a:t> </a:t>
            </a:r>
          </a:p>
          <a:p>
            <a:r>
              <a:rPr lang="hr-HR" dirty="0"/>
              <a:t>Mihovil </a:t>
            </a:r>
            <a:r>
              <a:rPr lang="hr-HR" dirty="0" err="1"/>
              <a:t>Pavlinović</a:t>
            </a:r>
            <a:r>
              <a:rPr lang="hr-HR" dirty="0"/>
              <a:t>, latinist postaje zagovornik glagoljaštva.</a:t>
            </a:r>
          </a:p>
          <a:p>
            <a:r>
              <a:rPr lang="hr-HR" dirty="0"/>
              <a:t>Misa u </a:t>
            </a:r>
            <a:r>
              <a:rPr lang="hr-HR" dirty="0" err="1"/>
              <a:t>Drašnicama</a:t>
            </a:r>
            <a:r>
              <a:rPr lang="hr-HR" dirty="0"/>
              <a:t>  na glagoljici 1855.</a:t>
            </a:r>
          </a:p>
        </p:txBody>
      </p:sp>
    </p:spTree>
    <p:extLst>
      <p:ext uri="{BB962C8B-B14F-4D97-AF65-F5344CB8AC3E}">
        <p14:creationId xmlns:p14="http://schemas.microsoft.com/office/powerpoint/2010/main" val="3807324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Đakovo 1875.</a:t>
            </a:r>
          </a:p>
        </p:txBody>
      </p:sp>
      <p:sp>
        <p:nvSpPr>
          <p:cNvPr id="4" name="Rezervirano mjesto teksta 3"/>
          <p:cNvSpPr>
            <a:spLocks noGrp="1"/>
          </p:cNvSpPr>
          <p:nvPr>
            <p:ph type="body" sz="half" idx="2"/>
          </p:nvPr>
        </p:nvSpPr>
        <p:spPr/>
        <p:txBody>
          <a:bodyPr/>
          <a:lstStyle/>
          <a:p>
            <a:r>
              <a:rPr lang="hr-HR" dirty="0"/>
              <a:t>Zahtjev za sekularizacijom  i boravak do odobrenja sekularizacije.</a:t>
            </a:r>
          </a:p>
          <a:p>
            <a:r>
              <a:rPr lang="hr-HR" dirty="0"/>
              <a:t> Dolazak u Đakovo na poziv biskupa Josip Juraj Strossmayer koji u njemu vidi obnovitelja glagoljskih crkvenih knjiga </a:t>
            </a:r>
          </a:p>
          <a:p>
            <a:r>
              <a:rPr lang="hr-HR" dirty="0"/>
              <a:t> </a:t>
            </a:r>
            <a:r>
              <a:rPr lang="hr-HR" dirty="0" err="1"/>
              <a:t>dr</a:t>
            </a:r>
            <a:r>
              <a:rPr lang="hr-HR" dirty="0"/>
              <a:t>. Ivan </a:t>
            </a:r>
            <a:r>
              <a:rPr lang="hr-HR" dirty="0" err="1"/>
              <a:t>Črnčić</a:t>
            </a:r>
            <a:r>
              <a:rPr lang="hr-HR" dirty="0"/>
              <a:t> zaslužni hrvatski povjesničar i slavist(1830.-1897.)</a:t>
            </a:r>
          </a:p>
          <a:p>
            <a:r>
              <a:rPr lang="hr-HR" dirty="0"/>
              <a:t> dugogodišnji upravitelj Hrvatskoga zavoda sv. Jeronima u Rimu.</a:t>
            </a:r>
          </a:p>
          <a:p>
            <a:endParaRPr lang="hr-HR" dirty="0"/>
          </a:p>
        </p:txBody>
      </p:sp>
      <p:pic>
        <p:nvPicPr>
          <p:cNvPr id="6" name="Slika 5" descr="strossmayer.jpg"/>
          <p:cNvPicPr>
            <a:picLocks noChangeAspect="1"/>
          </p:cNvPicPr>
          <p:nvPr/>
        </p:nvPicPr>
        <p:blipFill>
          <a:blip r:embed="rId3" cstate="print"/>
          <a:stretch>
            <a:fillRect/>
          </a:stretch>
        </p:blipFill>
        <p:spPr>
          <a:xfrm>
            <a:off x="4139952" y="1196752"/>
            <a:ext cx="3224964" cy="4464496"/>
          </a:xfrm>
          <a:prstGeom prst="rect">
            <a:avLst/>
          </a:prstGeom>
        </p:spPr>
      </p:pic>
      <p:pic>
        <p:nvPicPr>
          <p:cNvPr id="8" name="Rezervirano mjesto sadržaja 7" descr="ćrnčić fotka.JPG"/>
          <p:cNvPicPr>
            <a:picLocks noGrp="1" noChangeAspect="1"/>
          </p:cNvPicPr>
          <p:nvPr>
            <p:ph idx="1"/>
          </p:nvPr>
        </p:nvPicPr>
        <p:blipFill>
          <a:blip r:embed="rId4" cstate="print"/>
          <a:srcRect l="8517" t="6388" r="13266" b="15395"/>
          <a:stretch>
            <a:fillRect/>
          </a:stretch>
        </p:blipFill>
        <p:spPr>
          <a:xfrm>
            <a:off x="989248" y="3805300"/>
            <a:ext cx="1944216" cy="2592288"/>
          </a:xfrm>
        </p:spPr>
      </p:pic>
    </p:spTree>
    <p:extLst>
      <p:ext uri="{BB962C8B-B14F-4D97-AF65-F5344CB8AC3E}">
        <p14:creationId xmlns:p14="http://schemas.microsoft.com/office/powerpoint/2010/main" val="2911832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br>
              <a:rPr lang="hr-HR" dirty="0"/>
            </a:br>
            <a:endParaRPr lang="hr-HR" dirty="0"/>
          </a:p>
        </p:txBody>
      </p:sp>
      <p:sp>
        <p:nvSpPr>
          <p:cNvPr id="3" name="Rezervirano mjesto sadržaja 2"/>
          <p:cNvSpPr>
            <a:spLocks noGrp="1"/>
          </p:cNvSpPr>
          <p:nvPr>
            <p:ph idx="1"/>
          </p:nvPr>
        </p:nvSpPr>
        <p:spPr>
          <a:xfrm>
            <a:off x="3575050" y="273050"/>
            <a:ext cx="5317430" cy="5853113"/>
          </a:xfrm>
        </p:spPr>
        <p:txBody>
          <a:bodyPr>
            <a:normAutofit fontScale="92500" lnSpcReduction="10000"/>
          </a:bodyPr>
          <a:lstStyle/>
          <a:p>
            <a:r>
              <a:rPr lang="hr-HR" dirty="0"/>
              <a:t>Nedostatak knjiga na glagoljici</a:t>
            </a:r>
          </a:p>
          <a:p>
            <a:r>
              <a:rPr lang="hr-HR" dirty="0"/>
              <a:t>Zatvaranje glagoljaških sjemeništa 1821.-1830.</a:t>
            </a:r>
          </a:p>
          <a:p>
            <a:r>
              <a:rPr lang="hr-HR" dirty="0"/>
              <a:t>Rusificirani glagoljski obrednici</a:t>
            </a:r>
          </a:p>
          <a:p>
            <a:r>
              <a:rPr lang="hr-HR" dirty="0"/>
              <a:t>Nedostatak svećenika koji bi predavali na staroslavenskom </a:t>
            </a:r>
          </a:p>
          <a:p>
            <a:r>
              <a:rPr lang="hr-HR" dirty="0"/>
              <a:t>Benedikt Mihaljević doživotni provincijal </a:t>
            </a:r>
          </a:p>
          <a:p>
            <a:r>
              <a:rPr lang="hr-HR" dirty="0"/>
              <a:t>1863. tisućugodišnjice sv. </a:t>
            </a:r>
            <a:r>
              <a:rPr lang="hr-HR" dirty="0" err="1"/>
              <a:t>Ćirila</a:t>
            </a:r>
            <a:r>
              <a:rPr lang="hr-HR" dirty="0"/>
              <a:t> i Metoda</a:t>
            </a:r>
          </a:p>
          <a:p>
            <a:r>
              <a:rPr lang="hr-HR" dirty="0"/>
              <a:t>1880. Enciklika Grande </a:t>
            </a:r>
            <a:r>
              <a:rPr lang="hr-HR" dirty="0" err="1"/>
              <a:t>Munus</a:t>
            </a:r>
            <a:r>
              <a:rPr lang="hr-HR" dirty="0"/>
              <a:t> pape Leona XIII</a:t>
            </a:r>
          </a:p>
        </p:txBody>
      </p:sp>
      <p:sp>
        <p:nvSpPr>
          <p:cNvPr id="4" name="Rezervirano mjesto teksta 3"/>
          <p:cNvSpPr>
            <a:spLocks noGrp="1"/>
          </p:cNvSpPr>
          <p:nvPr>
            <p:ph type="body" sz="half" idx="2"/>
          </p:nvPr>
        </p:nvSpPr>
        <p:spPr/>
        <p:txBody>
          <a:bodyPr/>
          <a:lstStyle/>
          <a:p>
            <a:r>
              <a:rPr lang="hr-HR" b="1" dirty="0"/>
              <a:t>Izgledalo je da će glagoljaštvo izumrijeti iz Dalmacije. </a:t>
            </a:r>
          </a:p>
          <a:p>
            <a:endParaRPr lang="hr-HR" b="1" dirty="0"/>
          </a:p>
        </p:txBody>
      </p:sp>
    </p:spTree>
    <p:extLst>
      <p:ext uri="{BB962C8B-B14F-4D97-AF65-F5344CB8AC3E}">
        <p14:creationId xmlns:p14="http://schemas.microsoft.com/office/powerpoint/2010/main" val="2574407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Enciklika Grande </a:t>
            </a:r>
            <a:r>
              <a:rPr lang="hr-HR" dirty="0" err="1"/>
              <a:t>Munus</a:t>
            </a:r>
            <a:r>
              <a:rPr lang="hr-HR" dirty="0"/>
              <a:t> </a:t>
            </a:r>
          </a:p>
        </p:txBody>
      </p:sp>
      <p:sp>
        <p:nvSpPr>
          <p:cNvPr id="3" name="Rezervirano mjesto sadržaja 2"/>
          <p:cNvSpPr>
            <a:spLocks noGrp="1"/>
          </p:cNvSpPr>
          <p:nvPr>
            <p:ph idx="1"/>
          </p:nvPr>
        </p:nvSpPr>
        <p:spPr/>
        <p:txBody>
          <a:bodyPr>
            <a:normAutofit fontScale="62500" lnSpcReduction="20000"/>
          </a:bodyPr>
          <a:lstStyle/>
          <a:p>
            <a:endParaRPr lang="hr-HR" dirty="0"/>
          </a:p>
          <a:p>
            <a:r>
              <a:rPr lang="hr-HR" b="1" dirty="0"/>
              <a:t>Što sadrži enciklika Grande </a:t>
            </a:r>
            <a:r>
              <a:rPr lang="hr-HR" b="1" dirty="0" err="1"/>
              <a:t>munus</a:t>
            </a:r>
            <a:r>
              <a:rPr lang="hr-HR" b="1" dirty="0"/>
              <a:t> </a:t>
            </a:r>
          </a:p>
          <a:p>
            <a:r>
              <a:rPr lang="hr-HR" dirty="0"/>
              <a:t>svetkovina sv. </a:t>
            </a:r>
            <a:r>
              <a:rPr lang="hr-HR" dirty="0" err="1"/>
              <a:t>Ćirila</a:t>
            </a:r>
            <a:r>
              <a:rPr lang="hr-HR" dirty="0"/>
              <a:t> i Metoda uvedena u cijelu Katoličku crkvu. </a:t>
            </a:r>
          </a:p>
          <a:p>
            <a:r>
              <a:rPr lang="hr-HR" dirty="0"/>
              <a:t>U enciklici se opisuje veličajni misionarski rad solunske braće te ukazuje na njihove bliske veze sa Svetom Stolicom kao i na osobitu brigu što su je pape vodile o slavenskim narodima. </a:t>
            </a:r>
          </a:p>
          <a:p>
            <a:r>
              <a:rPr lang="hr-HR" dirty="0"/>
              <a:t>Leon XIII. ponavlja riječi Ivana VIII. iz poslanice </a:t>
            </a:r>
            <a:r>
              <a:rPr lang="hr-HR" dirty="0" err="1"/>
              <a:t>Industriae</a:t>
            </a:r>
            <a:r>
              <a:rPr lang="hr-HR" dirty="0"/>
              <a:t> </a:t>
            </a:r>
            <a:r>
              <a:rPr lang="hr-HR" dirty="0" err="1"/>
              <a:t>tuae</a:t>
            </a:r>
            <a:r>
              <a:rPr lang="hr-HR" dirty="0"/>
              <a:t>, upućene moravskom knezu </a:t>
            </a:r>
            <a:r>
              <a:rPr lang="hr-HR" dirty="0" err="1"/>
              <a:t>Svatopluku</a:t>
            </a:r>
            <a:r>
              <a:rPr lang="hr-HR" dirty="0"/>
              <a:t> prije točno tisuću godina, kojima se odobrava uporaba staroslavenskog jezika u bogoslužju.</a:t>
            </a:r>
          </a:p>
          <a:p>
            <a:r>
              <a:rPr lang="hr-HR" dirty="0"/>
              <a:t>Podsjeća i na pismo Benedikta XIV. od 25. kolovoza 1754. kojim su ozakonjuje ravnopravnost staroslavenskog i latinskog jezika u bogoslužju.</a:t>
            </a:r>
          </a:p>
          <a:p>
            <a:r>
              <a:rPr lang="hr-HR" dirty="0"/>
              <a:t> Na kraju se upućuje poziv pravoslavnim crkvama na sjedinjenje s Katoličkom.</a:t>
            </a:r>
          </a:p>
        </p:txBody>
      </p:sp>
      <p:sp>
        <p:nvSpPr>
          <p:cNvPr id="4" name="Rezervirano mjesto teksta 3"/>
          <p:cNvSpPr>
            <a:spLocks noGrp="1"/>
          </p:cNvSpPr>
          <p:nvPr>
            <p:ph type="body" sz="half" idx="2"/>
          </p:nvPr>
        </p:nvSpPr>
        <p:spPr/>
        <p:txBody>
          <a:bodyPr/>
          <a:lstStyle/>
          <a:p>
            <a:r>
              <a:rPr lang="hr-HR" dirty="0"/>
              <a:t>Papa Leon XIII. 30 rujna 1880 enciklika Grande </a:t>
            </a:r>
            <a:r>
              <a:rPr lang="hr-HR" dirty="0" err="1"/>
              <a:t>munus</a:t>
            </a:r>
            <a:r>
              <a:rPr lang="hr-HR" dirty="0"/>
              <a:t>  svetkovina sv. </a:t>
            </a:r>
            <a:r>
              <a:rPr lang="hr-HR" dirty="0" err="1"/>
              <a:t>Ćirila</a:t>
            </a:r>
            <a:r>
              <a:rPr lang="hr-HR" dirty="0"/>
              <a:t> i Metoda  uvedena u cijelu Katoličku crkvu </a:t>
            </a:r>
          </a:p>
        </p:txBody>
      </p:sp>
      <p:pic>
        <p:nvPicPr>
          <p:cNvPr id="5" name="Slika 4"/>
          <p:cNvPicPr>
            <a:picLocks noChangeAspect="1"/>
          </p:cNvPicPr>
          <p:nvPr/>
        </p:nvPicPr>
        <p:blipFill>
          <a:blip r:embed="rId3"/>
          <a:stretch>
            <a:fillRect/>
          </a:stretch>
        </p:blipFill>
        <p:spPr>
          <a:xfrm>
            <a:off x="560974" y="2420888"/>
            <a:ext cx="3008313" cy="4030935"/>
          </a:xfrm>
          <a:prstGeom prst="rect">
            <a:avLst/>
          </a:prstGeom>
        </p:spPr>
      </p:pic>
    </p:spTree>
    <p:extLst>
      <p:ext uri="{BB962C8B-B14F-4D97-AF65-F5344CB8AC3E}">
        <p14:creationId xmlns:p14="http://schemas.microsoft.com/office/powerpoint/2010/main" val="1342510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br>
              <a:rPr lang="hr-HR" dirty="0"/>
            </a:br>
            <a:r>
              <a:rPr lang="hr-HR" dirty="0"/>
              <a:t>Odjeci Enciklike  Grande </a:t>
            </a:r>
            <a:r>
              <a:rPr lang="hr-HR" dirty="0" err="1"/>
              <a:t>Munus</a:t>
            </a:r>
            <a:r>
              <a:rPr lang="hr-HR" dirty="0"/>
              <a:t> </a:t>
            </a:r>
            <a:br>
              <a:rPr lang="hr-HR" dirty="0"/>
            </a:br>
            <a:endParaRPr lang="hr-HR" dirty="0"/>
          </a:p>
        </p:txBody>
      </p:sp>
      <p:sp>
        <p:nvSpPr>
          <p:cNvPr id="3" name="Rezervirano mjesto sadržaja 2"/>
          <p:cNvSpPr>
            <a:spLocks noGrp="1"/>
          </p:cNvSpPr>
          <p:nvPr>
            <p:ph idx="1"/>
          </p:nvPr>
        </p:nvSpPr>
        <p:spPr>
          <a:xfrm>
            <a:off x="3575050" y="273050"/>
            <a:ext cx="5111750" cy="6324302"/>
          </a:xfrm>
        </p:spPr>
        <p:txBody>
          <a:bodyPr>
            <a:normAutofit/>
          </a:bodyPr>
          <a:lstStyle/>
          <a:p>
            <a:r>
              <a:rPr lang="hr-HR" sz="1600" dirty="0"/>
              <a:t>Narodni list  potiče biskupa Marka Kalođeru da uvede glagoljsko bogoslužje u sve crkve splitsko-makarske biskupije </a:t>
            </a:r>
          </a:p>
          <a:p>
            <a:r>
              <a:rPr lang="hr-HR" sz="1600" dirty="0"/>
              <a:t>12 uglednih svećenika na čelu s don Franom Bulićem  odlučuju da latinski jezik u bogoslužju zamijene staroslavenskim.</a:t>
            </a:r>
          </a:p>
          <a:p>
            <a:r>
              <a:rPr lang="hr-HR" sz="1600" dirty="0"/>
              <a:t>Narodna stranka  u Omišu se obvezuje pred izbore zauzeti za ponovno otvaranje sjemeništa u </a:t>
            </a:r>
            <a:r>
              <a:rPr lang="hr-HR" sz="1600" dirty="0" err="1"/>
              <a:t>Prikom</a:t>
            </a:r>
            <a:r>
              <a:rPr lang="hr-HR" sz="1600" dirty="0"/>
              <a:t> </a:t>
            </a:r>
          </a:p>
          <a:p>
            <a:endParaRPr lang="hr-HR" sz="1600" dirty="0"/>
          </a:p>
          <a:p>
            <a:r>
              <a:rPr lang="hr-HR" sz="1600" dirty="0"/>
              <a:t>na blagdan sv. </a:t>
            </a:r>
            <a:r>
              <a:rPr lang="hr-HR" sz="1600" dirty="0" err="1"/>
              <a:t>Ćirila</a:t>
            </a:r>
            <a:r>
              <a:rPr lang="hr-HR" sz="1600" dirty="0"/>
              <a:t> i Metoda 5. srpnja proslave posvuda u Dalmaciji .</a:t>
            </a:r>
          </a:p>
          <a:p>
            <a:endParaRPr lang="hr-HR" sz="1600" dirty="0"/>
          </a:p>
          <a:p>
            <a:r>
              <a:rPr lang="hr-HR" sz="1600" dirty="0"/>
              <a:t>Hodočašće u Rim 5. do 10 srpnja 1881. Predvode  Juraj Strossmayer, Frane Bulić, Ivan Danilo. Posvećenje žrtvenika sv. Metoda u crkvi sv. Klimenta  ne samo iz Dalmacije već Česi Slovenci Poljaci i Bugari.</a:t>
            </a:r>
          </a:p>
          <a:p>
            <a:r>
              <a:rPr lang="hr-HR" sz="1600" dirty="0" err="1"/>
              <a:t>Parčić</a:t>
            </a:r>
            <a:r>
              <a:rPr lang="hr-HR" sz="1600" dirty="0"/>
              <a:t> piše pjesme u toj prigodi (sonet)</a:t>
            </a:r>
          </a:p>
          <a:p>
            <a:endParaRPr lang="hr-HR" sz="1600" dirty="0"/>
          </a:p>
          <a:p>
            <a:r>
              <a:rPr lang="hr-HR" sz="1600" dirty="0"/>
              <a:t> Nakon Rima Don Frane Bulić i Ivan  Danilo  daju prijedlog o transliteraciji  glagoljskog pisma na latinski, o tome se </a:t>
            </a:r>
            <a:r>
              <a:rPr lang="hr-HR" sz="1600" dirty="0" err="1"/>
              <a:t>suprostavlja</a:t>
            </a:r>
            <a:r>
              <a:rPr lang="hr-HR" sz="1600" dirty="0"/>
              <a:t>  </a:t>
            </a:r>
            <a:r>
              <a:rPr lang="hr-HR" sz="1600" dirty="0" err="1"/>
              <a:t>Parčić</a:t>
            </a:r>
            <a:r>
              <a:rPr lang="hr-HR" sz="1600" dirty="0"/>
              <a:t> </a:t>
            </a:r>
          </a:p>
          <a:p>
            <a:endParaRPr lang="hr-HR" sz="1600" dirty="0"/>
          </a:p>
        </p:txBody>
      </p:sp>
      <p:sp>
        <p:nvSpPr>
          <p:cNvPr id="4" name="Rezervirano mjesto teksta 3"/>
          <p:cNvSpPr>
            <a:spLocks noGrp="1"/>
          </p:cNvSpPr>
          <p:nvPr>
            <p:ph type="body" sz="half" idx="2"/>
          </p:nvPr>
        </p:nvSpPr>
        <p:spPr>
          <a:xfrm>
            <a:off x="457200" y="1435100"/>
            <a:ext cx="3008313" cy="5162252"/>
          </a:xfrm>
        </p:spPr>
        <p:txBody>
          <a:bodyPr/>
          <a:lstStyle/>
          <a:p>
            <a:r>
              <a:rPr lang="hr-HR" dirty="0"/>
              <a:t>Oduševljenje među katoličkim </a:t>
            </a:r>
            <a:r>
              <a:rPr lang="hr-HR" dirty="0" err="1"/>
              <a:t>slavenima</a:t>
            </a:r>
            <a:r>
              <a:rPr lang="hr-HR" dirty="0"/>
              <a:t> </a:t>
            </a:r>
          </a:p>
          <a:p>
            <a:endParaRPr lang="hr-HR" dirty="0"/>
          </a:p>
          <a:p>
            <a:endParaRPr lang="hr-HR" dirty="0"/>
          </a:p>
          <a:p>
            <a:endParaRPr lang="hr-HR" dirty="0"/>
          </a:p>
          <a:p>
            <a:r>
              <a:rPr lang="hr-HR" dirty="0"/>
              <a:t>Proslave </a:t>
            </a:r>
          </a:p>
          <a:p>
            <a:endParaRPr lang="hr-HR" dirty="0"/>
          </a:p>
          <a:p>
            <a:endParaRPr lang="hr-HR" dirty="0"/>
          </a:p>
          <a:p>
            <a:r>
              <a:rPr lang="hr-HR" dirty="0"/>
              <a:t>Hodočašća </a:t>
            </a:r>
          </a:p>
          <a:p>
            <a:endParaRPr lang="hr-HR" dirty="0"/>
          </a:p>
          <a:p>
            <a:endParaRPr lang="hr-HR" dirty="0"/>
          </a:p>
          <a:p>
            <a:endParaRPr lang="hr-HR" dirty="0"/>
          </a:p>
          <a:p>
            <a:endParaRPr lang="hr-HR" dirty="0"/>
          </a:p>
          <a:p>
            <a:endParaRPr lang="hr-HR" dirty="0"/>
          </a:p>
          <a:p>
            <a:r>
              <a:rPr lang="hr-HR" dirty="0"/>
              <a:t>Prijedlog za transliteraciju glagoljskog pisma na latinski  </a:t>
            </a:r>
          </a:p>
          <a:p>
            <a:endParaRPr lang="hr-HR" dirty="0"/>
          </a:p>
          <a:p>
            <a:r>
              <a:rPr lang="hr-HR" dirty="0" err="1"/>
              <a:t>Parčić</a:t>
            </a:r>
            <a:r>
              <a:rPr lang="hr-HR" dirty="0"/>
              <a:t> o tome ostati pri staroj, stoljećima neprekidanoj i neprijepornoj uporabi glagoljice</a:t>
            </a:r>
          </a:p>
        </p:txBody>
      </p:sp>
    </p:spTree>
    <p:extLst>
      <p:ext uri="{BB962C8B-B14F-4D97-AF65-F5344CB8AC3E}">
        <p14:creationId xmlns:p14="http://schemas.microsoft.com/office/powerpoint/2010/main" val="3466167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p:cNvPicPr>
            <a:picLocks noGrp="1" noChangeAspect="1"/>
          </p:cNvPicPr>
          <p:nvPr>
            <p:ph idx="1"/>
          </p:nvPr>
        </p:nvPicPr>
        <p:blipFill>
          <a:blip r:embed="rId3"/>
          <a:stretch>
            <a:fillRect/>
          </a:stretch>
        </p:blipFill>
        <p:spPr>
          <a:xfrm>
            <a:off x="7185511" y="41476"/>
            <a:ext cx="1661170" cy="2279126"/>
          </a:xfrm>
          <a:prstGeom prst="rect">
            <a:avLst/>
          </a:prstGeom>
        </p:spPr>
      </p:pic>
      <p:sp>
        <p:nvSpPr>
          <p:cNvPr id="4" name="Rezervirano mjesto teksta 3"/>
          <p:cNvSpPr>
            <a:spLocks noGrp="1"/>
          </p:cNvSpPr>
          <p:nvPr>
            <p:ph type="body" sz="half" idx="2"/>
          </p:nvPr>
        </p:nvSpPr>
        <p:spPr>
          <a:xfrm>
            <a:off x="323528" y="307498"/>
            <a:ext cx="6552728" cy="6217846"/>
          </a:xfrm>
        </p:spPr>
        <p:txBody>
          <a:bodyPr/>
          <a:lstStyle/>
          <a:p>
            <a:r>
              <a:rPr lang="hr-HR" b="1" dirty="0"/>
              <a:t>Protivljenje  </a:t>
            </a:r>
            <a:r>
              <a:rPr lang="hr-HR" b="1" dirty="0" err="1"/>
              <a:t>AustroUgarske</a:t>
            </a:r>
            <a:r>
              <a:rPr lang="hr-HR" b="1" dirty="0"/>
              <a:t> diplomacije </a:t>
            </a:r>
            <a:r>
              <a:rPr lang="hr-HR" b="1" dirty="0" err="1"/>
              <a:t>Kalnoky</a:t>
            </a:r>
            <a:r>
              <a:rPr lang="hr-HR" b="1" dirty="0"/>
              <a:t> </a:t>
            </a:r>
            <a:r>
              <a:rPr lang="hr-HR" b="1" dirty="0" err="1"/>
              <a:t>Gusztav</a:t>
            </a:r>
            <a:r>
              <a:rPr lang="hr-HR" b="1" dirty="0"/>
              <a:t> (1832.-1898.) .</a:t>
            </a:r>
          </a:p>
          <a:p>
            <a:r>
              <a:rPr lang="hr-HR" dirty="0"/>
              <a:t>Traži zabranu staroslavenske službe Božje. </a:t>
            </a:r>
          </a:p>
          <a:p>
            <a:r>
              <a:rPr lang="hr-HR" dirty="0"/>
              <a:t>Vidi opasnost na državnu cjelokupnost.</a:t>
            </a:r>
          </a:p>
          <a:p>
            <a:r>
              <a:rPr lang="hr-HR" dirty="0"/>
              <a:t>Bojazan o  jednakim težnjama kod Čeha i Slovenaca.</a:t>
            </a:r>
          </a:p>
          <a:p>
            <a:r>
              <a:rPr lang="hr-HR" b="1" dirty="0"/>
              <a:t>Rezultat: papa Leon XIII obećao: neće biti nikakvih promjena</a:t>
            </a:r>
            <a:r>
              <a:rPr lang="hr-HR" dirty="0"/>
              <a:t>.</a:t>
            </a:r>
            <a:br>
              <a:rPr lang="hr-HR" dirty="0"/>
            </a:br>
            <a:endParaRPr lang="hr-HR" dirty="0"/>
          </a:p>
          <a:p>
            <a:r>
              <a:rPr lang="hr-HR" b="1" dirty="0"/>
              <a:t>1887. Kongregacija za nauk vjere </a:t>
            </a:r>
          </a:p>
          <a:p>
            <a:r>
              <a:rPr lang="hr-HR" b="1" dirty="0"/>
              <a:t>5. travnja 1887. papa Leon XIII. Odobrenje za tisak Misala katolicima u Crnoj Gori</a:t>
            </a:r>
          </a:p>
          <a:p>
            <a:endParaRPr lang="hr-HR" dirty="0"/>
          </a:p>
          <a:p>
            <a:endParaRPr lang="hr-HR" dirty="0"/>
          </a:p>
          <a:p>
            <a:endParaRPr lang="hr-HR" dirty="0"/>
          </a:p>
          <a:p>
            <a:endParaRPr lang="hr-HR" dirty="0"/>
          </a:p>
          <a:p>
            <a:r>
              <a:rPr lang="hr-HR" b="1" dirty="0"/>
              <a:t>Grof Eduard von Paar (1837- 1919.)poslanik u Vatikanu </a:t>
            </a:r>
          </a:p>
          <a:p>
            <a:r>
              <a:rPr lang="hr-HR" dirty="0"/>
              <a:t>„pokret za slavensku liturgiju ima više političke i revolucionarne negoli vjerske težnje”</a:t>
            </a:r>
          </a:p>
          <a:p>
            <a:endParaRPr lang="hr-HR" dirty="0"/>
          </a:p>
          <a:p>
            <a:r>
              <a:rPr lang="hr-HR" dirty="0"/>
              <a:t>Rezultat: </a:t>
            </a:r>
            <a:r>
              <a:rPr lang="hr-HR" b="1" dirty="0" err="1"/>
              <a:t>Galimbertijeva</a:t>
            </a:r>
            <a:r>
              <a:rPr lang="hr-HR" b="1" dirty="0"/>
              <a:t> okružnica </a:t>
            </a:r>
            <a:r>
              <a:rPr lang="hr-HR" dirty="0"/>
              <a:t>(</a:t>
            </a:r>
            <a:r>
              <a:rPr lang="hr-HR" dirty="0" err="1"/>
              <a:t>Aloysius</a:t>
            </a:r>
            <a:r>
              <a:rPr lang="hr-HR" dirty="0"/>
              <a:t> </a:t>
            </a:r>
            <a:r>
              <a:rPr lang="hr-HR" dirty="0" err="1"/>
              <a:t>Galimberti</a:t>
            </a:r>
            <a:r>
              <a:rPr lang="hr-HR" dirty="0"/>
              <a:t>, apostolski nuncij u Beču) 12. 5. 1887.</a:t>
            </a:r>
          </a:p>
          <a:p>
            <a:r>
              <a:rPr lang="hr-HR" dirty="0"/>
              <a:t>Dopuštenje  samo Crnoj Gori i ne može se proširiti na krajeve koji nisu podložni kneževini Crnoj Gori.   </a:t>
            </a:r>
          </a:p>
          <a:p>
            <a:endParaRPr lang="hr-HR" dirty="0"/>
          </a:p>
        </p:txBody>
      </p:sp>
      <p:pic>
        <p:nvPicPr>
          <p:cNvPr id="6" name="Slika 5"/>
          <p:cNvPicPr>
            <a:picLocks noChangeAspect="1"/>
          </p:cNvPicPr>
          <p:nvPr/>
        </p:nvPicPr>
        <p:blipFill>
          <a:blip r:embed="rId4"/>
          <a:stretch>
            <a:fillRect/>
          </a:stretch>
        </p:blipFill>
        <p:spPr>
          <a:xfrm>
            <a:off x="7200739" y="2325587"/>
            <a:ext cx="1661170" cy="2284109"/>
          </a:xfrm>
          <a:prstGeom prst="rect">
            <a:avLst/>
          </a:prstGeom>
        </p:spPr>
      </p:pic>
    </p:spTree>
    <p:extLst>
      <p:ext uri="{BB962C8B-B14F-4D97-AF65-F5344CB8AC3E}">
        <p14:creationId xmlns:p14="http://schemas.microsoft.com/office/powerpoint/2010/main" val="861478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5626968" cy="1162050"/>
          </a:xfrm>
        </p:spPr>
        <p:txBody>
          <a:bodyPr>
            <a:normAutofit/>
          </a:bodyPr>
          <a:lstStyle/>
          <a:p>
            <a:r>
              <a:rPr lang="hr-HR" dirty="0"/>
              <a:t>Problem tiskanja Misala riješiti će konkordat od 18. kolovoza 1886. sklopljen Sv Stolice i  Crne Gore. </a:t>
            </a:r>
          </a:p>
        </p:txBody>
      </p:sp>
      <p:pic>
        <p:nvPicPr>
          <p:cNvPr id="5" name="Rezervirano mjesto sadržaja 4"/>
          <p:cNvPicPr>
            <a:picLocks noGrp="1" noChangeAspect="1"/>
          </p:cNvPicPr>
          <p:nvPr>
            <p:ph idx="1"/>
          </p:nvPr>
        </p:nvPicPr>
        <p:blipFill>
          <a:blip r:embed="rId3"/>
          <a:stretch>
            <a:fillRect/>
          </a:stretch>
        </p:blipFill>
        <p:spPr>
          <a:xfrm>
            <a:off x="6444208" y="273050"/>
            <a:ext cx="2509350" cy="3127975"/>
          </a:xfrm>
          <a:prstGeom prst="rect">
            <a:avLst/>
          </a:prstGeom>
        </p:spPr>
      </p:pic>
      <p:sp>
        <p:nvSpPr>
          <p:cNvPr id="4" name="Rezervirano mjesto teksta 3"/>
          <p:cNvSpPr>
            <a:spLocks noGrp="1"/>
          </p:cNvSpPr>
          <p:nvPr>
            <p:ph type="body" sz="half" idx="2"/>
          </p:nvPr>
        </p:nvSpPr>
        <p:spPr>
          <a:xfrm>
            <a:off x="457200" y="1435100"/>
            <a:ext cx="5198972" cy="4691063"/>
          </a:xfrm>
        </p:spPr>
        <p:txBody>
          <a:bodyPr/>
          <a:lstStyle/>
          <a:p>
            <a:r>
              <a:rPr lang="hr-HR" dirty="0"/>
              <a:t>Fra Šimun Milinović (1835.-1910.). barski nadbiskup od 1886. do 1910. provodi odluku Kongregacije za nauk vjere </a:t>
            </a:r>
          </a:p>
          <a:p>
            <a:endParaRPr lang="hr-HR" dirty="0"/>
          </a:p>
          <a:p>
            <a:r>
              <a:rPr lang="hr-HR" dirty="0"/>
              <a:t>Poveznica crnogorski Knez Nikola –Vatikan –tiskanje Misala.</a:t>
            </a:r>
          </a:p>
          <a:p>
            <a:r>
              <a:rPr lang="hr-HR" dirty="0"/>
              <a:t>Crnogorski knez moli  Svetu Stolicu za tiskanje na glagoljici, što ona povjeri Dragutinu Antunu </a:t>
            </a:r>
            <a:r>
              <a:rPr lang="hr-HR" dirty="0" err="1"/>
              <a:t>Parčiću</a:t>
            </a:r>
            <a:r>
              <a:rPr lang="hr-HR" dirty="0"/>
              <a:t> .</a:t>
            </a:r>
          </a:p>
          <a:p>
            <a:endParaRPr lang="hr-HR" dirty="0"/>
          </a:p>
          <a:p>
            <a:r>
              <a:rPr lang="hr-HR" dirty="0"/>
              <a:t>1893. Misal je tiskan, osobito je važno što je </a:t>
            </a:r>
            <a:r>
              <a:rPr lang="hr-HR" dirty="0" err="1"/>
              <a:t>Parčić</a:t>
            </a:r>
            <a:r>
              <a:rPr lang="hr-HR" dirty="0"/>
              <a:t> napustio </a:t>
            </a:r>
            <a:r>
              <a:rPr lang="hr-HR" dirty="0" err="1"/>
              <a:t>ruskoslavensku</a:t>
            </a:r>
            <a:r>
              <a:rPr lang="hr-HR" dirty="0"/>
              <a:t> redakciju  koju je uveo Rafael </a:t>
            </a:r>
            <a:r>
              <a:rPr lang="hr-HR" dirty="0" err="1"/>
              <a:t>Levaković</a:t>
            </a:r>
            <a:r>
              <a:rPr lang="hr-HR" dirty="0"/>
              <a:t>. </a:t>
            </a:r>
          </a:p>
        </p:txBody>
      </p:sp>
      <p:pic>
        <p:nvPicPr>
          <p:cNvPr id="6" name="Slika 5"/>
          <p:cNvPicPr>
            <a:picLocks noChangeAspect="1"/>
          </p:cNvPicPr>
          <p:nvPr/>
        </p:nvPicPr>
        <p:blipFill>
          <a:blip r:embed="rId4"/>
          <a:stretch>
            <a:fillRect/>
          </a:stretch>
        </p:blipFill>
        <p:spPr>
          <a:xfrm>
            <a:off x="5724128" y="3401025"/>
            <a:ext cx="3161474" cy="3398585"/>
          </a:xfrm>
          <a:prstGeom prst="rect">
            <a:avLst/>
          </a:prstGeom>
        </p:spPr>
      </p:pic>
    </p:spTree>
    <p:extLst>
      <p:ext uri="{BB962C8B-B14F-4D97-AF65-F5344CB8AC3E}">
        <p14:creationId xmlns:p14="http://schemas.microsoft.com/office/powerpoint/2010/main" val="703135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Rim zavod sv. Jeronima  1876.</a:t>
            </a:r>
          </a:p>
        </p:txBody>
      </p:sp>
      <p:sp>
        <p:nvSpPr>
          <p:cNvPr id="4" name="Rezervirano mjesto teksta 3"/>
          <p:cNvSpPr>
            <a:spLocks noGrp="1"/>
          </p:cNvSpPr>
          <p:nvPr>
            <p:ph type="body" sz="half" idx="2"/>
          </p:nvPr>
        </p:nvSpPr>
        <p:spPr>
          <a:xfrm>
            <a:off x="457200" y="1435100"/>
            <a:ext cx="4546848" cy="4946228"/>
          </a:xfrm>
        </p:spPr>
        <p:txBody>
          <a:bodyPr>
            <a:normAutofit/>
          </a:bodyPr>
          <a:lstStyle/>
          <a:p>
            <a:r>
              <a:rPr lang="it-IT" b="1" dirty="0"/>
              <a:t>PARČIĆ PRED KRAJ ŽIVOTA</a:t>
            </a:r>
            <a:endParaRPr lang="hr-HR" dirty="0"/>
          </a:p>
          <a:p>
            <a:r>
              <a:rPr lang="it-IT" dirty="0"/>
              <a:t> </a:t>
            </a:r>
            <a:endParaRPr lang="hr-HR" dirty="0"/>
          </a:p>
          <a:p>
            <a:endParaRPr lang="hr-HR" dirty="0"/>
          </a:p>
          <a:p>
            <a:r>
              <a:rPr lang="it-IT" dirty="0" err="1"/>
              <a:t>Kardinal</a:t>
            </a:r>
            <a:r>
              <a:rPr lang="it-IT" dirty="0"/>
              <a:t> Mariano Rampolla  (1843</a:t>
            </a:r>
            <a:r>
              <a:rPr lang="hr-HR" dirty="0"/>
              <a:t>.</a:t>
            </a:r>
            <a:r>
              <a:rPr lang="it-IT" dirty="0"/>
              <a:t>-1913.) </a:t>
            </a:r>
            <a:r>
              <a:rPr lang="hr-HR" dirty="0"/>
              <a:t>7- lipnja 1893. izvještava </a:t>
            </a:r>
            <a:r>
              <a:rPr lang="hr-HR" dirty="0" err="1"/>
              <a:t>Parčića</a:t>
            </a:r>
            <a:r>
              <a:rPr lang="hr-HR" dirty="0"/>
              <a:t> kako ga je Sveti otac Lav XIII visoko cijeneći njegovu odanost poslu te dug i naporan trud oko izdanja Misala obdario zlatnom medaljom s </a:t>
            </a:r>
            <a:r>
              <a:rPr lang="hr-HR" dirty="0" err="1"/>
              <a:t>papinim</a:t>
            </a:r>
            <a:r>
              <a:rPr lang="hr-HR" dirty="0"/>
              <a:t> likom. </a:t>
            </a:r>
            <a:endParaRPr lang="it-IT" dirty="0"/>
          </a:p>
          <a:p>
            <a:endParaRPr lang="hr-HR" dirty="0"/>
          </a:p>
          <a:p>
            <a:r>
              <a:rPr lang="it-IT" dirty="0" err="1"/>
              <a:t>Parčićev</a:t>
            </a:r>
            <a:r>
              <a:rPr lang="it-IT" dirty="0"/>
              <a:t> </a:t>
            </a:r>
            <a:r>
              <a:rPr lang="it-IT" dirty="0" err="1"/>
              <a:t>životni</a:t>
            </a:r>
            <a:r>
              <a:rPr lang="it-IT" dirty="0"/>
              <a:t> </a:t>
            </a:r>
            <a:r>
              <a:rPr lang="it-IT" dirty="0" err="1"/>
              <a:t>ciklus</a:t>
            </a:r>
            <a:r>
              <a:rPr lang="it-IT" dirty="0"/>
              <a:t> </a:t>
            </a:r>
            <a:r>
              <a:rPr lang="it-IT" dirty="0" err="1"/>
              <a:t>trebao</a:t>
            </a:r>
            <a:r>
              <a:rPr lang="it-IT" dirty="0"/>
              <a:t> </a:t>
            </a:r>
            <a:r>
              <a:rPr lang="it-IT" dirty="0" err="1"/>
              <a:t>je</a:t>
            </a:r>
            <a:r>
              <a:rPr lang="it-IT" dirty="0"/>
              <a:t> </a:t>
            </a:r>
            <a:r>
              <a:rPr lang="it-IT" dirty="0" err="1"/>
              <a:t>završiti</a:t>
            </a:r>
            <a:r>
              <a:rPr lang="it-IT" dirty="0"/>
              <a:t> </a:t>
            </a:r>
            <a:r>
              <a:rPr lang="it-IT" dirty="0" err="1"/>
              <a:t>na</a:t>
            </a:r>
            <a:r>
              <a:rPr lang="it-IT" dirty="0"/>
              <a:t> </a:t>
            </a:r>
            <a:r>
              <a:rPr lang="it-IT" dirty="0" err="1"/>
              <a:t>njegovom</a:t>
            </a:r>
            <a:r>
              <a:rPr lang="it-IT" dirty="0"/>
              <a:t> </a:t>
            </a:r>
            <a:r>
              <a:rPr lang="it-IT" dirty="0" err="1"/>
              <a:t>rodnom</a:t>
            </a:r>
            <a:r>
              <a:rPr lang="it-IT" dirty="0"/>
              <a:t> </a:t>
            </a:r>
            <a:r>
              <a:rPr lang="it-IT" dirty="0" err="1"/>
              <a:t>otoku</a:t>
            </a:r>
            <a:r>
              <a:rPr lang="it-IT" dirty="0"/>
              <a:t> </a:t>
            </a:r>
            <a:r>
              <a:rPr lang="it-IT" dirty="0" err="1"/>
              <a:t>Krku</a:t>
            </a:r>
            <a:r>
              <a:rPr lang="it-IT" dirty="0"/>
              <a:t>. </a:t>
            </a:r>
            <a:r>
              <a:rPr lang="it-IT" dirty="0" err="1"/>
              <a:t>To</a:t>
            </a:r>
            <a:r>
              <a:rPr lang="it-IT" dirty="0"/>
              <a:t> </a:t>
            </a:r>
            <a:r>
              <a:rPr lang="it-IT" dirty="0" err="1"/>
              <a:t>je</a:t>
            </a:r>
            <a:r>
              <a:rPr lang="it-IT" dirty="0"/>
              <a:t> </a:t>
            </a:r>
            <a:r>
              <a:rPr lang="it-IT" dirty="0" err="1"/>
              <a:t>prije</a:t>
            </a:r>
            <a:r>
              <a:rPr lang="it-IT" dirty="0"/>
              <a:t> </a:t>
            </a:r>
            <a:r>
              <a:rPr lang="it-IT" dirty="0" err="1"/>
              <a:t>svega</a:t>
            </a:r>
            <a:r>
              <a:rPr lang="it-IT" dirty="0"/>
              <a:t> </a:t>
            </a:r>
            <a:r>
              <a:rPr lang="it-IT" dirty="0" err="1"/>
              <a:t>bila</a:t>
            </a:r>
            <a:r>
              <a:rPr lang="it-IT" dirty="0"/>
              <a:t> </a:t>
            </a:r>
            <a:r>
              <a:rPr lang="it-IT" dirty="0" err="1"/>
              <a:t>njegova</a:t>
            </a:r>
            <a:r>
              <a:rPr lang="it-IT" dirty="0"/>
              <a:t> </a:t>
            </a:r>
            <a:r>
              <a:rPr lang="it-IT" dirty="0" err="1"/>
              <a:t>osobna</a:t>
            </a:r>
            <a:r>
              <a:rPr lang="it-IT" dirty="0"/>
              <a:t> </a:t>
            </a:r>
            <a:r>
              <a:rPr lang="it-IT" dirty="0" err="1"/>
              <a:t>želja</a:t>
            </a:r>
            <a:r>
              <a:rPr lang="it-IT" dirty="0"/>
              <a:t>, </a:t>
            </a:r>
            <a:r>
              <a:rPr lang="it-IT" dirty="0" err="1"/>
              <a:t>nakon</a:t>
            </a:r>
            <a:r>
              <a:rPr lang="it-IT" dirty="0"/>
              <a:t> </a:t>
            </a:r>
            <a:r>
              <a:rPr lang="it-IT" dirty="0" err="1"/>
              <a:t>svih</a:t>
            </a:r>
            <a:r>
              <a:rPr lang="it-IT" dirty="0"/>
              <a:t> </a:t>
            </a:r>
            <a:r>
              <a:rPr lang="it-IT" dirty="0" err="1"/>
              <a:t>nepravdi</a:t>
            </a:r>
            <a:r>
              <a:rPr lang="it-IT" dirty="0"/>
              <a:t> i </a:t>
            </a:r>
            <a:r>
              <a:rPr lang="it-IT" dirty="0" err="1"/>
              <a:t>neugodnosti</a:t>
            </a:r>
            <a:r>
              <a:rPr lang="it-IT" dirty="0"/>
              <a:t> </a:t>
            </a:r>
            <a:r>
              <a:rPr lang="it-IT" dirty="0" err="1"/>
              <a:t>koje</a:t>
            </a:r>
            <a:r>
              <a:rPr lang="it-IT" dirty="0"/>
              <a:t> </a:t>
            </a:r>
            <a:r>
              <a:rPr lang="it-IT" dirty="0" err="1"/>
              <a:t>je</a:t>
            </a:r>
            <a:r>
              <a:rPr lang="it-IT" dirty="0"/>
              <a:t> </a:t>
            </a:r>
            <a:r>
              <a:rPr lang="it-IT" dirty="0" err="1"/>
              <a:t>doživio</a:t>
            </a:r>
            <a:r>
              <a:rPr lang="it-IT" dirty="0"/>
              <a:t> u </a:t>
            </a:r>
            <a:r>
              <a:rPr lang="it-IT" dirty="0" err="1"/>
              <a:t>Rimu</a:t>
            </a:r>
            <a:r>
              <a:rPr lang="it-IT" dirty="0"/>
              <a:t>. </a:t>
            </a:r>
            <a:r>
              <a:rPr lang="it-IT" dirty="0" err="1"/>
              <a:t>Međutim</a:t>
            </a:r>
            <a:r>
              <a:rPr lang="it-IT" dirty="0"/>
              <a:t>, </a:t>
            </a:r>
            <a:r>
              <a:rPr lang="it-IT" dirty="0" err="1"/>
              <a:t>čovjek</a:t>
            </a:r>
            <a:r>
              <a:rPr lang="it-IT" dirty="0"/>
              <a:t> </a:t>
            </a:r>
            <a:r>
              <a:rPr lang="it-IT" dirty="0" err="1"/>
              <a:t>snuje</a:t>
            </a:r>
            <a:r>
              <a:rPr lang="it-IT" dirty="0"/>
              <a:t>, a </a:t>
            </a:r>
            <a:r>
              <a:rPr lang="it-IT" dirty="0" err="1"/>
              <a:t>Bog</a:t>
            </a:r>
            <a:r>
              <a:rPr lang="it-IT" dirty="0"/>
              <a:t> </a:t>
            </a:r>
            <a:r>
              <a:rPr lang="it-IT" dirty="0" err="1"/>
              <a:t>određuje…</a:t>
            </a:r>
            <a:endParaRPr lang="hr-HR" dirty="0"/>
          </a:p>
          <a:p>
            <a:r>
              <a:rPr lang="it-IT" dirty="0"/>
              <a:t> </a:t>
            </a:r>
            <a:endParaRPr lang="hr-HR" dirty="0"/>
          </a:p>
          <a:p>
            <a:r>
              <a:rPr lang="it-IT" dirty="0"/>
              <a:t> </a:t>
            </a:r>
            <a:endParaRPr lang="hr-HR" dirty="0"/>
          </a:p>
          <a:p>
            <a:r>
              <a:rPr lang="it-IT" dirty="0"/>
              <a:t> </a:t>
            </a:r>
            <a:endParaRPr lang="hr-HR" dirty="0"/>
          </a:p>
          <a:p>
            <a:endParaRPr lang="hr-HR" dirty="0"/>
          </a:p>
        </p:txBody>
      </p:sp>
      <p:pic>
        <p:nvPicPr>
          <p:cNvPr id="7" name="Rezervirano mjesto sadržaja 6" descr="s. Jeronim.jpg"/>
          <p:cNvPicPr>
            <a:picLocks noGrp="1" noChangeAspect="1"/>
          </p:cNvPicPr>
          <p:nvPr>
            <p:ph idx="1"/>
          </p:nvPr>
        </p:nvPicPr>
        <p:blipFill>
          <a:blip r:embed="rId3" cstate="print"/>
          <a:stretch>
            <a:fillRect/>
          </a:stretch>
        </p:blipFill>
        <p:spPr>
          <a:xfrm>
            <a:off x="3638162" y="4365105"/>
            <a:ext cx="3300103" cy="2387600"/>
          </a:xfrm>
        </p:spPr>
      </p:pic>
      <p:pic>
        <p:nvPicPr>
          <p:cNvPr id="8" name="Slika 7" descr="sv. Jeronim.JPG"/>
          <p:cNvPicPr>
            <a:picLocks noChangeAspect="1"/>
          </p:cNvPicPr>
          <p:nvPr/>
        </p:nvPicPr>
        <p:blipFill>
          <a:blip r:embed="rId4" cstate="print"/>
          <a:stretch>
            <a:fillRect/>
          </a:stretch>
        </p:blipFill>
        <p:spPr>
          <a:xfrm>
            <a:off x="463163" y="4365104"/>
            <a:ext cx="3175000" cy="2387600"/>
          </a:xfrm>
          <a:prstGeom prst="rect">
            <a:avLst/>
          </a:prstGeom>
        </p:spPr>
      </p:pic>
      <p:pic>
        <p:nvPicPr>
          <p:cNvPr id="3" name="Slika 2"/>
          <p:cNvPicPr>
            <a:picLocks noChangeAspect="1"/>
          </p:cNvPicPr>
          <p:nvPr/>
        </p:nvPicPr>
        <p:blipFill>
          <a:blip r:embed="rId5"/>
          <a:stretch>
            <a:fillRect/>
          </a:stretch>
        </p:blipFill>
        <p:spPr>
          <a:xfrm>
            <a:off x="7248556" y="3116224"/>
            <a:ext cx="1029135" cy="1374019"/>
          </a:xfrm>
          <a:prstGeom prst="rect">
            <a:avLst/>
          </a:prstGeom>
        </p:spPr>
      </p:pic>
      <p:pic>
        <p:nvPicPr>
          <p:cNvPr id="5" name="Slika 4"/>
          <p:cNvPicPr>
            <a:picLocks noChangeAspect="1"/>
          </p:cNvPicPr>
          <p:nvPr/>
        </p:nvPicPr>
        <p:blipFill>
          <a:blip r:embed="rId6"/>
          <a:stretch>
            <a:fillRect/>
          </a:stretch>
        </p:blipFill>
        <p:spPr>
          <a:xfrm>
            <a:off x="7236296" y="1700808"/>
            <a:ext cx="1015289" cy="1415416"/>
          </a:xfrm>
          <a:prstGeom prst="rect">
            <a:avLst/>
          </a:prstGeom>
        </p:spPr>
      </p:pic>
    </p:spTree>
    <p:extLst>
      <p:ext uri="{BB962C8B-B14F-4D97-AF65-F5344CB8AC3E}">
        <p14:creationId xmlns:p14="http://schemas.microsoft.com/office/powerpoint/2010/main" val="125880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a:t>Glavotok</a:t>
            </a:r>
            <a:r>
              <a:rPr lang="hr-HR" dirty="0"/>
              <a:t> –Crkva franjevaca trećoredaca sv. Marije </a:t>
            </a:r>
          </a:p>
        </p:txBody>
      </p:sp>
      <p:pic>
        <p:nvPicPr>
          <p:cNvPr id="5" name="Rezervirano mjesto sadržaja 4" descr="IMG_2558.JPG"/>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674092" y="1232549"/>
            <a:ext cx="3251192" cy="48767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zervirano mjesto teksta 3"/>
          <p:cNvSpPr>
            <a:spLocks noGrp="1"/>
          </p:cNvSpPr>
          <p:nvPr>
            <p:ph type="body" sz="half" idx="2"/>
          </p:nvPr>
        </p:nvSpPr>
        <p:spPr>
          <a:xfrm>
            <a:off x="457200" y="1435100"/>
            <a:ext cx="3250704" cy="4691063"/>
          </a:xfrm>
        </p:spPr>
        <p:txBody>
          <a:bodyPr>
            <a:normAutofit fontScale="85000" lnSpcReduction="10000"/>
          </a:bodyPr>
          <a:lstStyle/>
          <a:p>
            <a:r>
              <a:rPr lang="hr-HR" dirty="0" err="1"/>
              <a:t>Giovanni</a:t>
            </a:r>
            <a:r>
              <a:rPr lang="hr-HR" dirty="0"/>
              <a:t> </a:t>
            </a:r>
            <a:r>
              <a:rPr lang="hr-HR" dirty="0" err="1"/>
              <a:t>Belinni</a:t>
            </a:r>
            <a:r>
              <a:rPr lang="hr-HR" dirty="0"/>
              <a:t> 14 stoljeće </a:t>
            </a:r>
          </a:p>
          <a:p>
            <a:endParaRPr lang="hr-HR" dirty="0"/>
          </a:p>
          <a:p>
            <a:endParaRPr lang="hr-HR" dirty="0"/>
          </a:p>
          <a:p>
            <a:endParaRPr lang="hr-HR" dirty="0"/>
          </a:p>
          <a:p>
            <a:endParaRPr lang="hr-HR" dirty="0"/>
          </a:p>
          <a:p>
            <a:endParaRPr lang="hr-HR" dirty="0"/>
          </a:p>
          <a:p>
            <a:endParaRPr lang="hr-HR" dirty="0"/>
          </a:p>
          <a:p>
            <a:endParaRPr lang="hr-HR" dirty="0"/>
          </a:p>
          <a:p>
            <a:r>
              <a:rPr lang="hr-HR" dirty="0" err="1"/>
              <a:t>Oltarna</a:t>
            </a:r>
            <a:r>
              <a:rPr lang="hr-HR" dirty="0"/>
              <a:t> slika „Bogorodice umilne- </a:t>
            </a:r>
            <a:r>
              <a:rPr lang="hr-HR" dirty="0" err="1"/>
              <a:t>Elousa</a:t>
            </a:r>
            <a:r>
              <a:rPr lang="hr-HR" dirty="0"/>
              <a:t>-e” u staroj kapeli(14 stoljeće)</a:t>
            </a:r>
          </a:p>
          <a:p>
            <a:r>
              <a:rPr lang="hr-HR" dirty="0"/>
              <a:t> </a:t>
            </a:r>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r>
              <a:rPr lang="hr-HR" dirty="0"/>
              <a:t>Srednja slika na velikom oltaru slikar </a:t>
            </a:r>
            <a:r>
              <a:rPr lang="hr-HR" dirty="0" err="1"/>
              <a:t>Giorgone</a:t>
            </a:r>
            <a:endParaRPr lang="hr-HR" dirty="0"/>
          </a:p>
          <a:p>
            <a:endParaRPr lang="hr-HR" dirty="0"/>
          </a:p>
          <a:p>
            <a:r>
              <a:rPr lang="hr-HR" dirty="0"/>
              <a:t>Oltari sa strane sv. Franjo i sv. Bonaventura</a:t>
            </a:r>
          </a:p>
        </p:txBody>
      </p:sp>
      <p:pic>
        <p:nvPicPr>
          <p:cNvPr id="10" name="Slika 9"/>
          <p:cNvPicPr>
            <a:picLocks noChangeAspect="1"/>
          </p:cNvPicPr>
          <p:nvPr/>
        </p:nvPicPr>
        <p:blipFill rotWithShape="1">
          <a:blip r:embed="rId5" cstate="print">
            <a:extLst>
              <a:ext uri="{28A0092B-C50C-407E-A947-70E740481C1C}">
                <a14:useLocalDpi xmlns:a14="http://schemas.microsoft.com/office/drawing/2010/main" val="0"/>
              </a:ext>
            </a:extLst>
          </a:blip>
          <a:srcRect l="11821" t="8888" r="7963" b="-2222"/>
          <a:stretch/>
        </p:blipFill>
        <p:spPr>
          <a:xfrm>
            <a:off x="3881737" y="2653135"/>
            <a:ext cx="1618522" cy="2520281"/>
          </a:xfrm>
          <a:prstGeom prst="rect">
            <a:avLst/>
          </a:prstGeom>
        </p:spPr>
      </p:pic>
      <p:pic>
        <p:nvPicPr>
          <p:cNvPr id="11" name="Slika 10"/>
          <p:cNvPicPr>
            <a:picLocks noChangeAspect="1"/>
          </p:cNvPicPr>
          <p:nvPr/>
        </p:nvPicPr>
        <p:blipFill rotWithShape="1">
          <a:blip r:embed="rId6" cstate="print">
            <a:extLst>
              <a:ext uri="{28A0092B-C50C-407E-A947-70E740481C1C}">
                <a14:useLocalDpi xmlns:a14="http://schemas.microsoft.com/office/drawing/2010/main" val="0"/>
              </a:ext>
            </a:extLst>
          </a:blip>
          <a:srcRect l="8339" t="4482" r="8793" b="5871"/>
          <a:stretch/>
        </p:blipFill>
        <p:spPr>
          <a:xfrm>
            <a:off x="3826960" y="223319"/>
            <a:ext cx="1673299" cy="242356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273050"/>
            <a:ext cx="6120680" cy="779686"/>
          </a:xfrm>
        </p:spPr>
        <p:txBody>
          <a:bodyPr/>
          <a:lstStyle/>
          <a:p>
            <a:r>
              <a:rPr lang="hr-HR" dirty="0"/>
              <a:t>Druga liturgijska izdanja  priredio ili ostavio u rukopisu</a:t>
            </a:r>
          </a:p>
        </p:txBody>
      </p:sp>
      <p:pic>
        <p:nvPicPr>
          <p:cNvPr id="5" name="Rezervirano mjesto sadržaja 4"/>
          <p:cNvPicPr>
            <a:picLocks noGrp="1" noChangeAspect="1"/>
          </p:cNvPicPr>
          <p:nvPr>
            <p:ph idx="1"/>
          </p:nvPr>
        </p:nvPicPr>
        <p:blipFill rotWithShape="1">
          <a:blip r:embed="rId3"/>
          <a:srcRect l="11765" t="5966" r="8824" b="6318"/>
          <a:stretch/>
        </p:blipFill>
        <p:spPr>
          <a:xfrm>
            <a:off x="6732240" y="3509009"/>
            <a:ext cx="2088232" cy="3016336"/>
          </a:xfrm>
          <a:prstGeom prst="rect">
            <a:avLst/>
          </a:prstGeom>
        </p:spPr>
      </p:pic>
      <p:sp>
        <p:nvSpPr>
          <p:cNvPr id="4" name="Rezervirano mjesto teksta 3"/>
          <p:cNvSpPr>
            <a:spLocks noGrp="1"/>
          </p:cNvSpPr>
          <p:nvPr>
            <p:ph type="body" sz="half" idx="2"/>
          </p:nvPr>
        </p:nvSpPr>
        <p:spPr>
          <a:xfrm>
            <a:off x="179512" y="1435100"/>
            <a:ext cx="6264696" cy="5292527"/>
          </a:xfrm>
        </p:spPr>
        <p:txBody>
          <a:bodyPr>
            <a:normAutofit fontScale="92500" lnSpcReduction="10000"/>
          </a:bodyPr>
          <a:lstStyle/>
          <a:p>
            <a:r>
              <a:rPr lang="it-IT" sz="1800" dirty="0"/>
              <a:t>1881. </a:t>
            </a:r>
            <a:r>
              <a:rPr lang="it-IT" sz="1800" dirty="0" err="1"/>
              <a:t>Red</a:t>
            </a:r>
            <a:r>
              <a:rPr lang="it-IT" sz="1800" dirty="0"/>
              <a:t> i </a:t>
            </a:r>
            <a:r>
              <a:rPr lang="it-IT" sz="1800" dirty="0" err="1"/>
              <a:t>Kanon</a:t>
            </a:r>
            <a:r>
              <a:rPr lang="it-IT" sz="1800" dirty="0"/>
              <a:t> mise sa </a:t>
            </a:r>
            <a:r>
              <a:rPr lang="it-IT" sz="1800" dirty="0" err="1"/>
              <a:t>molitvama</a:t>
            </a:r>
            <a:r>
              <a:rPr lang="it-IT" sz="1800" dirty="0"/>
              <a:t>  </a:t>
            </a:r>
            <a:r>
              <a:rPr lang="it-IT" sz="1800" dirty="0" err="1"/>
              <a:t>prije</a:t>
            </a:r>
            <a:r>
              <a:rPr lang="it-IT" sz="1800" dirty="0"/>
              <a:t> i </a:t>
            </a:r>
            <a:r>
              <a:rPr lang="it-IT" sz="1800" dirty="0" err="1"/>
              <a:t>poslije</a:t>
            </a:r>
            <a:r>
              <a:rPr lang="it-IT" sz="1800" dirty="0"/>
              <a:t> mise  </a:t>
            </a:r>
            <a:r>
              <a:rPr lang="it-IT" sz="1800" dirty="0" err="1"/>
              <a:t>priređen</a:t>
            </a:r>
            <a:r>
              <a:rPr lang="it-IT" sz="1800" dirty="0"/>
              <a:t> i </a:t>
            </a:r>
            <a:r>
              <a:rPr lang="it-IT" sz="1800" dirty="0" err="1"/>
              <a:t>pregledan</a:t>
            </a:r>
            <a:r>
              <a:rPr lang="it-IT" sz="1800" dirty="0"/>
              <a:t> </a:t>
            </a:r>
            <a:r>
              <a:rPr lang="it-IT" sz="1800" dirty="0" err="1"/>
              <a:t>po</a:t>
            </a:r>
            <a:r>
              <a:rPr lang="it-IT" sz="1800" dirty="0"/>
              <a:t> </a:t>
            </a:r>
            <a:r>
              <a:rPr lang="it-IT" sz="1800" dirty="0" err="1"/>
              <a:t>Parčiću</a:t>
            </a:r>
            <a:r>
              <a:rPr lang="it-IT" sz="1800" dirty="0"/>
              <a:t>. </a:t>
            </a:r>
          </a:p>
          <a:p>
            <a:r>
              <a:rPr lang="it-IT" sz="1800" dirty="0"/>
              <a:t> </a:t>
            </a:r>
            <a:endParaRPr lang="hr-HR" sz="1800" dirty="0"/>
          </a:p>
          <a:p>
            <a:r>
              <a:rPr lang="hr-HR" sz="1800" dirty="0"/>
              <a:t>M</a:t>
            </a:r>
            <a:r>
              <a:rPr lang="it-IT" sz="1800" dirty="0"/>
              <a:t>ali </a:t>
            </a:r>
            <a:r>
              <a:rPr lang="it-IT" sz="1800" dirty="0" err="1"/>
              <a:t>glagoljski</a:t>
            </a:r>
            <a:r>
              <a:rPr lang="it-IT" sz="1800" dirty="0"/>
              <a:t> </a:t>
            </a:r>
            <a:r>
              <a:rPr lang="it-IT" sz="1800" dirty="0" err="1"/>
              <a:t>Mrtvački</a:t>
            </a:r>
            <a:r>
              <a:rPr lang="it-IT" sz="1800" dirty="0"/>
              <a:t> </a:t>
            </a:r>
            <a:r>
              <a:rPr lang="it-IT" sz="1800" dirty="0" err="1"/>
              <a:t>misal</a:t>
            </a:r>
            <a:r>
              <a:rPr lang="it-IT" sz="1800" dirty="0"/>
              <a:t> </a:t>
            </a:r>
            <a:endParaRPr lang="hr-HR" sz="1800" dirty="0"/>
          </a:p>
          <a:p>
            <a:endParaRPr lang="hr-HR" sz="1800" dirty="0"/>
          </a:p>
          <a:p>
            <a:r>
              <a:rPr lang="da-DK" sz="1800" dirty="0"/>
              <a:t>„Prilog rimskom misalu (od god. 1741.)slovenskim jezikom </a:t>
            </a:r>
            <a:endParaRPr lang="hr-HR" sz="1800" dirty="0"/>
          </a:p>
          <a:p>
            <a:endParaRPr lang="hr-HR" sz="1800" dirty="0"/>
          </a:p>
          <a:p>
            <a:r>
              <a:rPr lang="hr-HR" sz="1800" dirty="0"/>
              <a:t>„</a:t>
            </a:r>
            <a:r>
              <a:rPr lang="hr-HR" sz="1800" dirty="0" err="1"/>
              <a:t>Martyrologium</a:t>
            </a:r>
            <a:r>
              <a:rPr lang="hr-HR" sz="1800" dirty="0"/>
              <a:t>” (</a:t>
            </a:r>
            <a:r>
              <a:rPr lang="hr-HR" sz="1800" dirty="0" err="1"/>
              <a:t>Mučenikoslovlje</a:t>
            </a:r>
            <a:r>
              <a:rPr lang="hr-HR" sz="1800" dirty="0"/>
              <a:t>) franjevačkog reda </a:t>
            </a:r>
          </a:p>
          <a:p>
            <a:endParaRPr lang="hr-HR" sz="1800" dirty="0"/>
          </a:p>
          <a:p>
            <a:r>
              <a:rPr lang="it-IT" sz="1800" dirty="0"/>
              <a:t>Na </a:t>
            </a:r>
            <a:r>
              <a:rPr lang="it-IT" sz="1800" dirty="0" err="1"/>
              <a:t>latinskom</a:t>
            </a:r>
            <a:r>
              <a:rPr lang="it-IT" sz="1800" dirty="0"/>
              <a:t> </a:t>
            </a:r>
            <a:r>
              <a:rPr lang="it-IT" sz="1800" dirty="0" err="1"/>
              <a:t>jeziku</a:t>
            </a:r>
            <a:r>
              <a:rPr lang="it-IT" sz="1800" dirty="0"/>
              <a:t> „</a:t>
            </a:r>
            <a:r>
              <a:rPr lang="it-IT" sz="1800" dirty="0" err="1"/>
              <a:t>Gramatica</a:t>
            </a:r>
            <a:r>
              <a:rPr lang="it-IT" sz="1800" dirty="0"/>
              <a:t> </a:t>
            </a:r>
            <a:r>
              <a:rPr lang="it-IT" sz="1800" dirty="0" err="1"/>
              <a:t>paleoslavica</a:t>
            </a:r>
            <a:r>
              <a:rPr lang="it-IT" sz="1800" dirty="0"/>
              <a:t> –latina „ i  „ </a:t>
            </a:r>
            <a:r>
              <a:rPr lang="it-IT" sz="1800" dirty="0" err="1"/>
              <a:t>Rječnik</a:t>
            </a:r>
            <a:r>
              <a:rPr lang="it-IT" sz="1800" dirty="0"/>
              <a:t> </a:t>
            </a:r>
            <a:r>
              <a:rPr lang="it-IT" sz="1800" dirty="0" err="1"/>
              <a:t>latinsko-glagoljski</a:t>
            </a:r>
            <a:r>
              <a:rPr lang="it-IT" sz="1800" dirty="0"/>
              <a:t>” u </a:t>
            </a:r>
            <a:r>
              <a:rPr lang="it-IT" sz="1800" dirty="0" err="1"/>
              <a:t>rukopisu</a:t>
            </a:r>
            <a:r>
              <a:rPr lang="it-IT" sz="1800" dirty="0"/>
              <a:t>.</a:t>
            </a:r>
          </a:p>
          <a:p>
            <a:endParaRPr lang="hr-HR" sz="1800" dirty="0"/>
          </a:p>
          <a:p>
            <a:r>
              <a:rPr lang="it-IT" sz="1800" dirty="0"/>
              <a:t>1893</a:t>
            </a:r>
            <a:r>
              <a:rPr lang="hr-HR" sz="1800" dirty="0"/>
              <a:t>.</a:t>
            </a:r>
            <a:r>
              <a:rPr lang="it-IT" sz="1800" dirty="0"/>
              <a:t> „</a:t>
            </a:r>
            <a:r>
              <a:rPr lang="it-IT" sz="1800" dirty="0" err="1"/>
              <a:t>Sacrum</a:t>
            </a:r>
            <a:r>
              <a:rPr lang="it-IT" sz="1800" dirty="0"/>
              <a:t> </a:t>
            </a:r>
            <a:r>
              <a:rPr lang="it-IT" sz="1800" dirty="0" err="1"/>
              <a:t>convinum</a:t>
            </a:r>
            <a:r>
              <a:rPr lang="it-IT" sz="1800" dirty="0"/>
              <a:t>” i </a:t>
            </a:r>
            <a:r>
              <a:rPr lang="it-IT" sz="1800" dirty="0" err="1"/>
              <a:t>hrvatski</a:t>
            </a:r>
            <a:r>
              <a:rPr lang="it-IT" sz="1800" dirty="0"/>
              <a:t> </a:t>
            </a:r>
            <a:r>
              <a:rPr lang="it-IT" sz="1800" dirty="0" err="1"/>
              <a:t>Ritual</a:t>
            </a:r>
            <a:endParaRPr lang="it-IT" sz="1800" dirty="0"/>
          </a:p>
          <a:p>
            <a:endParaRPr lang="hr-HR" sz="1800" dirty="0"/>
          </a:p>
          <a:p>
            <a:r>
              <a:rPr lang="hr-HR" sz="1800" dirty="0"/>
              <a:t>Za </a:t>
            </a:r>
            <a:r>
              <a:rPr lang="hr-HR" sz="1800" dirty="0" err="1"/>
              <a:t>Brčićeve</a:t>
            </a:r>
            <a:r>
              <a:rPr lang="hr-HR" sz="1800" dirty="0"/>
              <a:t> Ulomke sv. Pisma učinio „</a:t>
            </a:r>
            <a:r>
              <a:rPr lang="hr-HR" sz="1800" dirty="0" err="1"/>
              <a:t>Appendix</a:t>
            </a:r>
            <a:r>
              <a:rPr lang="hr-HR" sz="1800" dirty="0"/>
              <a:t>” </a:t>
            </a:r>
          </a:p>
          <a:p>
            <a:endParaRPr lang="hr-HR" sz="1800" dirty="0"/>
          </a:p>
          <a:p>
            <a:r>
              <a:rPr lang="hr-HR" sz="1800" dirty="0"/>
              <a:t>U rukopisu „</a:t>
            </a:r>
            <a:r>
              <a:rPr lang="hr-HR" sz="1800" dirty="0" err="1"/>
              <a:t>Lectionarium</a:t>
            </a:r>
            <a:r>
              <a:rPr lang="hr-HR" sz="1800" dirty="0"/>
              <a:t> „ to jest homilije, govore svetaca  iz </a:t>
            </a:r>
            <a:r>
              <a:rPr lang="hr-HR" sz="1800" dirty="0" err="1"/>
              <a:t>brevira</a:t>
            </a:r>
            <a:r>
              <a:rPr lang="hr-HR" sz="1800" dirty="0"/>
              <a:t> od prve nedjelje </a:t>
            </a:r>
            <a:r>
              <a:rPr lang="hr-HR" sz="1800" dirty="0" err="1"/>
              <a:t>Dočašća</a:t>
            </a:r>
            <a:r>
              <a:rPr lang="hr-HR" sz="1800" dirty="0"/>
              <a:t> do četvrte nedjelje po Duhovima.</a:t>
            </a:r>
          </a:p>
          <a:p>
            <a:endParaRPr lang="hr-HR" dirty="0"/>
          </a:p>
        </p:txBody>
      </p:sp>
      <p:pic>
        <p:nvPicPr>
          <p:cNvPr id="6" name="Slika 5"/>
          <p:cNvPicPr>
            <a:picLocks noChangeAspect="1"/>
          </p:cNvPicPr>
          <p:nvPr/>
        </p:nvPicPr>
        <p:blipFill rotWithShape="1">
          <a:blip r:embed="rId4"/>
          <a:srcRect l="11429" t="6472" r="5714" b="7223"/>
          <a:stretch/>
        </p:blipFill>
        <p:spPr>
          <a:xfrm>
            <a:off x="6731507" y="548680"/>
            <a:ext cx="2088232" cy="2880320"/>
          </a:xfrm>
          <a:prstGeom prst="rect">
            <a:avLst/>
          </a:prstGeom>
        </p:spPr>
      </p:pic>
    </p:spTree>
    <p:extLst>
      <p:ext uri="{BB962C8B-B14F-4D97-AF65-F5344CB8AC3E}">
        <p14:creationId xmlns:p14="http://schemas.microsoft.com/office/powerpoint/2010/main" val="684871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860032" y="273050"/>
            <a:ext cx="4176464" cy="5853113"/>
          </a:xfrm>
        </p:spPr>
        <p:txBody>
          <a:bodyPr>
            <a:normAutofit fontScale="92500" lnSpcReduction="10000"/>
          </a:bodyPr>
          <a:lstStyle/>
          <a:p>
            <a:r>
              <a:rPr lang="hr-HR" sz="1800" dirty="0"/>
              <a:t>Austro-Ugarska odlučna u zabrani staroslavenskog bogoslužja.  </a:t>
            </a:r>
          </a:p>
          <a:p>
            <a:r>
              <a:rPr lang="hr-HR" sz="1800" dirty="0"/>
              <a:t>Rusija  na encikliku gleda s nepovjerenjem jer teži povratku „odijeljene” ruske pravoslavne crkve u krilo „prave” katoličke crkve</a:t>
            </a:r>
          </a:p>
          <a:p>
            <a:r>
              <a:rPr lang="hr-HR" sz="1800" dirty="0"/>
              <a:t>ruska diplomacija intervenirala pri Svetoj Stolici  da obrednici moraju biti na ćirilici.</a:t>
            </a:r>
          </a:p>
          <a:p>
            <a:r>
              <a:rPr lang="hr-HR" sz="1800" dirty="0"/>
              <a:t>iz istih razloga dolazi do zaoštravanja odnosa sa pravoslavnom crkvom  koja obnovu vidi kao „rimsko- jezuitske Strossmayer-ove makinacije.</a:t>
            </a:r>
          </a:p>
          <a:p>
            <a:endParaRPr lang="hr-HR" sz="1800" dirty="0"/>
          </a:p>
          <a:p>
            <a:endParaRPr lang="hr-HR" sz="1800" dirty="0"/>
          </a:p>
          <a:p>
            <a:endParaRPr lang="hr-HR" sz="1800" dirty="0"/>
          </a:p>
          <a:p>
            <a:endParaRPr lang="hr-HR" sz="1800" dirty="0"/>
          </a:p>
          <a:p>
            <a:endParaRPr lang="hr-HR" sz="1800" dirty="0"/>
          </a:p>
          <a:p>
            <a:r>
              <a:rPr lang="hr-HR" sz="1800" dirty="0"/>
              <a:t>Zbog odluka Kongregacije obreda, ali i pritisaka </a:t>
            </a:r>
            <a:r>
              <a:rPr lang="hr-HR" sz="1800" dirty="0" err="1"/>
              <a:t>austro</a:t>
            </a:r>
            <a:r>
              <a:rPr lang="hr-HR" sz="1800" dirty="0"/>
              <a:t>-ugarske vlade, i drugih pravoslavnih crkava ukinuto je glagoljaštvo. </a:t>
            </a:r>
          </a:p>
        </p:txBody>
      </p:sp>
      <p:sp>
        <p:nvSpPr>
          <p:cNvPr id="4" name="Rezervirano mjesto teksta 3"/>
          <p:cNvSpPr>
            <a:spLocks noGrp="1"/>
          </p:cNvSpPr>
          <p:nvPr>
            <p:ph type="body" sz="half" idx="2"/>
          </p:nvPr>
        </p:nvSpPr>
        <p:spPr>
          <a:xfrm>
            <a:off x="179512" y="188640"/>
            <a:ext cx="4680520" cy="5937523"/>
          </a:xfrm>
        </p:spPr>
        <p:txBody>
          <a:bodyPr>
            <a:normAutofit/>
          </a:bodyPr>
          <a:lstStyle/>
          <a:p>
            <a:endParaRPr lang="hr-HR" dirty="0"/>
          </a:p>
          <a:p>
            <a:r>
              <a:rPr lang="hr-HR" dirty="0"/>
              <a:t>Pitanje glagoljaštva prelazi iz</a:t>
            </a:r>
            <a:br>
              <a:rPr lang="hr-HR" dirty="0"/>
            </a:br>
            <a:endParaRPr lang="hr-HR" dirty="0"/>
          </a:p>
          <a:p>
            <a:r>
              <a:rPr lang="hr-HR" sz="1800" b="1" dirty="0"/>
              <a:t>Kongregacije za nauk vjere </a:t>
            </a:r>
          </a:p>
          <a:p>
            <a:endParaRPr lang="hr-HR" dirty="0"/>
          </a:p>
          <a:p>
            <a:r>
              <a:rPr lang="hr-HR" dirty="0"/>
              <a:t>u nadležnost</a:t>
            </a:r>
          </a:p>
          <a:p>
            <a:endParaRPr lang="hr-HR" dirty="0"/>
          </a:p>
          <a:p>
            <a:r>
              <a:rPr lang="hr-HR" b="1" dirty="0"/>
              <a:t> </a:t>
            </a:r>
            <a:r>
              <a:rPr lang="hr-HR" sz="1800" b="1" dirty="0"/>
              <a:t>Kongregacije obreda  iz 1892. i 1898. </a:t>
            </a:r>
          </a:p>
          <a:p>
            <a:endParaRPr lang="hr-HR" dirty="0"/>
          </a:p>
          <a:p>
            <a:endParaRPr lang="hr-HR" dirty="0"/>
          </a:p>
          <a:p>
            <a:r>
              <a:rPr lang="hr-HR" b="1" dirty="0"/>
              <a:t>Ne ukidaju glagoljsko bogoslužje, ali  ga ograničavaju </a:t>
            </a:r>
          </a:p>
          <a:p>
            <a:r>
              <a:rPr lang="hr-HR" dirty="0"/>
              <a:t>Rezolucije su zabranjivale suvremeni hrvatski jezik u bogoslužju, a razumijevalo se da pravo na staroslavensku službu Božju uživaju pojedine crkve. Međutim, ostalo je nejasno koje se crkve smatraju glagoljskim, a koje latinskim.</a:t>
            </a:r>
          </a:p>
          <a:p>
            <a:endParaRPr lang="hr-HR" dirty="0"/>
          </a:p>
          <a:p>
            <a:r>
              <a:rPr lang="hr-HR" dirty="0"/>
              <a:t> </a:t>
            </a:r>
          </a:p>
          <a:p>
            <a:r>
              <a:rPr lang="hr-HR" dirty="0"/>
              <a:t>zadarski nadbiskup Grgur </a:t>
            </a:r>
            <a:r>
              <a:rPr lang="hr-HR" dirty="0" err="1"/>
              <a:t>Rajčević</a:t>
            </a:r>
            <a:r>
              <a:rPr lang="hr-HR" dirty="0"/>
              <a:t> 7. ožujka 1899. donosi dekret u kojem izjavljuje kako </a:t>
            </a:r>
            <a:r>
              <a:rPr lang="hr-HR" b="1" dirty="0"/>
              <a:t>“ni jedna crkva u ovoj nadbiskupiji nema prava na povlasticu staroslavenskog jezika u slavljenju mise”.</a:t>
            </a:r>
          </a:p>
        </p:txBody>
      </p:sp>
    </p:spTree>
    <p:extLst>
      <p:ext uri="{BB962C8B-B14F-4D97-AF65-F5344CB8AC3E}">
        <p14:creationId xmlns:p14="http://schemas.microsoft.com/office/powerpoint/2010/main" val="2897994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4186808" cy="1162050"/>
          </a:xfrm>
        </p:spPr>
        <p:txBody>
          <a:bodyPr>
            <a:normAutofit/>
          </a:bodyPr>
          <a:lstStyle/>
          <a:p>
            <a:r>
              <a:rPr lang="hr-HR" dirty="0"/>
              <a:t>Različite  su reakcije po biskupijama </a:t>
            </a:r>
            <a:br>
              <a:rPr lang="hr-HR" dirty="0"/>
            </a:br>
            <a:endParaRPr lang="hr-HR" dirty="0"/>
          </a:p>
        </p:txBody>
      </p:sp>
      <p:sp>
        <p:nvSpPr>
          <p:cNvPr id="4" name="Rezervirano mjesto teksta 3"/>
          <p:cNvSpPr>
            <a:spLocks noGrp="1"/>
          </p:cNvSpPr>
          <p:nvPr>
            <p:ph type="body" sz="half" idx="2"/>
          </p:nvPr>
        </p:nvSpPr>
        <p:spPr>
          <a:xfrm>
            <a:off x="457200" y="1435100"/>
            <a:ext cx="5626968" cy="4691063"/>
          </a:xfrm>
        </p:spPr>
        <p:txBody>
          <a:bodyPr/>
          <a:lstStyle/>
          <a:p>
            <a:endParaRPr lang="hr-HR" b="1" dirty="0"/>
          </a:p>
          <a:p>
            <a:r>
              <a:rPr lang="hr-HR" b="1" dirty="0"/>
              <a:t>Traži se ukidanje Kongregacije obreda  u više navrata  s potpisima  brojnih svećenika i odlascima delegacija .</a:t>
            </a:r>
          </a:p>
          <a:p>
            <a:r>
              <a:rPr lang="hr-HR" b="1" dirty="0"/>
              <a:t>Ustala je i crkvena i politička javnost. “Pitanje glagoljice” postalo je općehrvatsko pitanje.</a:t>
            </a:r>
          </a:p>
          <a:p>
            <a:r>
              <a:rPr lang="hr-HR" sz="1800" b="1" dirty="0"/>
              <a:t>Odluke Kongregacije obreda iz 1898. i 1906. u Dalmaciji se nisu nikad sprovele. </a:t>
            </a:r>
          </a:p>
          <a:p>
            <a:endParaRPr lang="hr-HR" sz="1800" b="1" dirty="0"/>
          </a:p>
          <a:p>
            <a:r>
              <a:rPr lang="hr-HR" b="1" dirty="0"/>
              <a:t> Na kraju papa Leon XIII optužio je Hrvate za neuspjeh zbog nesloge.</a:t>
            </a:r>
          </a:p>
          <a:p>
            <a:r>
              <a:rPr lang="hr-HR" b="1" dirty="0"/>
              <a:t>Zbog njegove smrti 1903. izostao je zagovor za staroslavensko bogoslužje Slijedio je skori početak rata. </a:t>
            </a:r>
          </a:p>
        </p:txBody>
      </p:sp>
      <p:pic>
        <p:nvPicPr>
          <p:cNvPr id="7" name="Slika 6"/>
          <p:cNvPicPr>
            <a:picLocks noChangeAspect="1"/>
          </p:cNvPicPr>
          <p:nvPr/>
        </p:nvPicPr>
        <p:blipFill>
          <a:blip r:embed="rId3"/>
          <a:stretch>
            <a:fillRect/>
          </a:stretch>
        </p:blipFill>
        <p:spPr>
          <a:xfrm>
            <a:off x="6300192" y="3516812"/>
            <a:ext cx="2664296" cy="3275997"/>
          </a:xfrm>
          <a:prstGeom prst="rect">
            <a:avLst/>
          </a:prstGeom>
        </p:spPr>
      </p:pic>
      <p:sp>
        <p:nvSpPr>
          <p:cNvPr id="8" name="Rezervirano mjesto sadržaja 7"/>
          <p:cNvSpPr>
            <a:spLocks noGrp="1"/>
          </p:cNvSpPr>
          <p:nvPr>
            <p:ph idx="1"/>
          </p:nvPr>
        </p:nvSpPr>
        <p:spPr/>
        <p:txBody>
          <a:bodyPr/>
          <a:lstStyle/>
          <a:p>
            <a:endParaRPr lang="hr-HR" dirty="0"/>
          </a:p>
        </p:txBody>
      </p:sp>
    </p:spTree>
    <p:extLst>
      <p:ext uri="{BB962C8B-B14F-4D97-AF65-F5344CB8AC3E}">
        <p14:creationId xmlns:p14="http://schemas.microsoft.com/office/powerpoint/2010/main" val="1051422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Rim 25. 12. </a:t>
            </a:r>
            <a:r>
              <a:rPr lang="hr-HR"/>
              <a:t>1902.</a:t>
            </a:r>
          </a:p>
        </p:txBody>
      </p:sp>
      <p:pic>
        <p:nvPicPr>
          <p:cNvPr id="5" name="Rezervirano mjesto sadržaja 4" descr="grobu rimu.jpg"/>
          <p:cNvPicPr>
            <a:picLocks noGrp="1" noChangeAspect="1"/>
          </p:cNvPicPr>
          <p:nvPr>
            <p:ph idx="1"/>
          </p:nvPr>
        </p:nvPicPr>
        <p:blipFill>
          <a:blip r:embed="rId3" cstate="print"/>
          <a:stretch>
            <a:fillRect/>
          </a:stretch>
        </p:blipFill>
        <p:spPr>
          <a:xfrm>
            <a:off x="4024968" y="273050"/>
            <a:ext cx="4211913" cy="5853113"/>
          </a:xfrm>
        </p:spPr>
      </p:pic>
      <p:sp>
        <p:nvSpPr>
          <p:cNvPr id="4" name="Rezervirano mjesto teksta 3"/>
          <p:cNvSpPr>
            <a:spLocks noGrp="1"/>
          </p:cNvSpPr>
          <p:nvPr>
            <p:ph type="body" sz="half" idx="2"/>
          </p:nvPr>
        </p:nvSpPr>
        <p:spPr/>
        <p:txBody>
          <a:bodyPr/>
          <a:lstStyle/>
          <a:p>
            <a:r>
              <a:rPr lang="hr-HR" dirty="0" err="1"/>
              <a:t>Campo</a:t>
            </a:r>
            <a:r>
              <a:rPr lang="hr-HR" dirty="0"/>
              <a:t> </a:t>
            </a:r>
            <a:r>
              <a:rPr lang="hr-HR" dirty="0" err="1"/>
              <a:t>Verano</a:t>
            </a:r>
            <a:endParaRPr lang="hr-HR" dirty="0"/>
          </a:p>
          <a:p>
            <a:r>
              <a:rPr lang="it-IT" dirty="0" err="1"/>
              <a:t>Parčić</a:t>
            </a:r>
            <a:r>
              <a:rPr lang="it-IT" dirty="0"/>
              <a:t> </a:t>
            </a:r>
            <a:r>
              <a:rPr lang="it-IT" dirty="0" err="1"/>
              <a:t>je</a:t>
            </a:r>
            <a:r>
              <a:rPr lang="it-IT" dirty="0"/>
              <a:t> </a:t>
            </a:r>
            <a:r>
              <a:rPr lang="it-IT" dirty="0" err="1"/>
              <a:t>pokopan</a:t>
            </a:r>
            <a:r>
              <a:rPr lang="it-IT" dirty="0"/>
              <a:t> u </a:t>
            </a:r>
            <a:r>
              <a:rPr lang="it-IT" dirty="0" err="1"/>
              <a:t>zajedničkoj</a:t>
            </a:r>
            <a:r>
              <a:rPr lang="it-IT" dirty="0"/>
              <a:t> </a:t>
            </a:r>
            <a:r>
              <a:rPr lang="it-IT" dirty="0" err="1"/>
              <a:t>grobnici</a:t>
            </a:r>
            <a:r>
              <a:rPr lang="it-IT" dirty="0"/>
              <a:t> </a:t>
            </a:r>
            <a:r>
              <a:rPr lang="it-IT" dirty="0" err="1"/>
              <a:t>Hrvatskog</a:t>
            </a:r>
            <a:r>
              <a:rPr lang="it-IT" dirty="0"/>
              <a:t> </a:t>
            </a:r>
            <a:r>
              <a:rPr lang="it-IT" dirty="0" err="1"/>
              <a:t>papinskog</a:t>
            </a:r>
            <a:r>
              <a:rPr lang="it-IT" dirty="0"/>
              <a:t> </a:t>
            </a:r>
            <a:r>
              <a:rPr lang="it-IT" dirty="0" err="1"/>
              <a:t>zavoda</a:t>
            </a:r>
            <a:r>
              <a:rPr lang="it-IT" dirty="0"/>
              <a:t> </a:t>
            </a:r>
            <a:r>
              <a:rPr lang="it-IT" dirty="0" err="1"/>
              <a:t>sv</a:t>
            </a:r>
            <a:r>
              <a:rPr lang="it-IT" dirty="0"/>
              <a:t>. </a:t>
            </a:r>
            <a:r>
              <a:rPr lang="it-IT" dirty="0" err="1"/>
              <a:t>Jeronima</a:t>
            </a:r>
            <a:r>
              <a:rPr lang="it-IT" dirty="0"/>
              <a:t> </a:t>
            </a:r>
            <a:r>
              <a:rPr lang="it-IT" dirty="0" err="1"/>
              <a:t>na</a:t>
            </a:r>
            <a:r>
              <a:rPr lang="it-IT" dirty="0"/>
              <a:t> </a:t>
            </a:r>
            <a:r>
              <a:rPr lang="it-IT" dirty="0" err="1"/>
              <a:t>groblju</a:t>
            </a:r>
            <a:r>
              <a:rPr lang="it-IT" dirty="0"/>
              <a:t> Campo </a:t>
            </a:r>
            <a:r>
              <a:rPr lang="it-IT" dirty="0" err="1"/>
              <a:t>Verano</a:t>
            </a:r>
            <a:r>
              <a:rPr lang="it-IT" dirty="0"/>
              <a:t> u </a:t>
            </a:r>
            <a:r>
              <a:rPr lang="it-IT" dirty="0" err="1"/>
              <a:t>Rimu</a:t>
            </a:r>
            <a:r>
              <a:rPr lang="it-IT" dirty="0"/>
              <a:t>. Campo </a:t>
            </a:r>
            <a:r>
              <a:rPr lang="it-IT" dirty="0" err="1"/>
              <a:t>Verano</a:t>
            </a:r>
            <a:r>
              <a:rPr lang="it-IT" dirty="0"/>
              <a:t> </a:t>
            </a:r>
            <a:r>
              <a:rPr lang="it-IT" dirty="0" err="1"/>
              <a:t>je</a:t>
            </a:r>
            <a:r>
              <a:rPr lang="it-IT" dirty="0"/>
              <a:t> </a:t>
            </a:r>
            <a:r>
              <a:rPr lang="it-IT" dirty="0" err="1"/>
              <a:t>najveće</a:t>
            </a:r>
            <a:r>
              <a:rPr lang="it-IT" dirty="0"/>
              <a:t> i </a:t>
            </a:r>
            <a:r>
              <a:rPr lang="it-IT" dirty="0" err="1"/>
              <a:t>najljepše</a:t>
            </a:r>
            <a:r>
              <a:rPr lang="it-IT" dirty="0"/>
              <a:t> </a:t>
            </a:r>
            <a:r>
              <a:rPr lang="it-IT" dirty="0" err="1"/>
              <a:t>rimsko</a:t>
            </a:r>
            <a:r>
              <a:rPr lang="it-IT" dirty="0"/>
              <a:t> </a:t>
            </a:r>
            <a:r>
              <a:rPr lang="it-IT" dirty="0" err="1"/>
              <a:t>groblje</a:t>
            </a:r>
            <a:r>
              <a:rPr lang="it-IT" dirty="0"/>
              <a:t>. </a:t>
            </a:r>
            <a:r>
              <a:rPr lang="it-IT" dirty="0" err="1"/>
              <a:t>Prostire</a:t>
            </a:r>
            <a:r>
              <a:rPr lang="it-IT" dirty="0"/>
              <a:t> </a:t>
            </a:r>
            <a:r>
              <a:rPr lang="it-IT" dirty="0" err="1"/>
              <a:t>na</a:t>
            </a:r>
            <a:r>
              <a:rPr lang="it-IT" dirty="0"/>
              <a:t> </a:t>
            </a:r>
            <a:r>
              <a:rPr lang="it-IT" dirty="0" err="1"/>
              <a:t>oko</a:t>
            </a:r>
            <a:r>
              <a:rPr lang="it-IT" dirty="0"/>
              <a:t> 80 </a:t>
            </a:r>
            <a:r>
              <a:rPr lang="it-IT" dirty="0" err="1"/>
              <a:t>hektara</a:t>
            </a:r>
            <a:r>
              <a:rPr lang="it-IT" dirty="0"/>
              <a:t> </a:t>
            </a:r>
            <a:r>
              <a:rPr lang="it-IT" dirty="0" err="1"/>
              <a:t>zemljišta</a:t>
            </a:r>
            <a:r>
              <a:rPr lang="it-IT" dirty="0"/>
              <a:t> (</a:t>
            </a:r>
            <a:r>
              <a:rPr lang="it-IT" dirty="0" err="1"/>
              <a:t>što</a:t>
            </a:r>
            <a:r>
              <a:rPr lang="it-IT" dirty="0"/>
              <a:t> </a:t>
            </a:r>
            <a:r>
              <a:rPr lang="it-IT" dirty="0" err="1"/>
              <a:t>je</a:t>
            </a:r>
            <a:r>
              <a:rPr lang="it-IT" dirty="0"/>
              <a:t>, </a:t>
            </a:r>
            <a:r>
              <a:rPr lang="it-IT" dirty="0" err="1"/>
              <a:t>za</a:t>
            </a:r>
            <a:r>
              <a:rPr lang="it-IT" dirty="0"/>
              <a:t> </a:t>
            </a:r>
            <a:r>
              <a:rPr lang="it-IT" dirty="0" err="1"/>
              <a:t>usporedbu</a:t>
            </a:r>
            <a:r>
              <a:rPr lang="it-IT" dirty="0"/>
              <a:t>, tek </a:t>
            </a:r>
            <a:r>
              <a:rPr lang="it-IT" dirty="0" err="1"/>
              <a:t>nešto</a:t>
            </a:r>
            <a:r>
              <a:rPr lang="it-IT" dirty="0"/>
              <a:t> više od </a:t>
            </a:r>
            <a:r>
              <a:rPr lang="it-IT" dirty="0" err="1"/>
              <a:t>zagrebačkog</a:t>
            </a:r>
            <a:r>
              <a:rPr lang="it-IT" dirty="0"/>
              <a:t> </a:t>
            </a:r>
            <a:r>
              <a:rPr lang="it-IT" dirty="0" err="1"/>
              <a:t>Mirogoja</a:t>
            </a:r>
            <a:r>
              <a:rPr lang="it-IT" dirty="0"/>
              <a:t>) i </a:t>
            </a:r>
            <a:r>
              <a:rPr lang="it-IT" dirty="0" err="1"/>
              <a:t>računa</a:t>
            </a:r>
            <a:r>
              <a:rPr lang="it-IT" dirty="0"/>
              <a:t> se da </a:t>
            </a:r>
            <a:r>
              <a:rPr lang="it-IT" dirty="0" err="1"/>
              <a:t>je</a:t>
            </a:r>
            <a:r>
              <a:rPr lang="it-IT" dirty="0"/>
              <a:t> </a:t>
            </a:r>
            <a:r>
              <a:rPr lang="it-IT" dirty="0" err="1"/>
              <a:t>na</a:t>
            </a:r>
            <a:r>
              <a:rPr lang="it-IT" dirty="0"/>
              <a:t> </a:t>
            </a:r>
            <a:r>
              <a:rPr lang="it-IT" dirty="0" err="1"/>
              <a:t>njemu</a:t>
            </a:r>
            <a:r>
              <a:rPr lang="it-IT" dirty="0"/>
              <a:t> </a:t>
            </a:r>
            <a:r>
              <a:rPr lang="it-IT" dirty="0" err="1"/>
              <a:t>pokopano</a:t>
            </a:r>
            <a:r>
              <a:rPr lang="it-IT" dirty="0"/>
              <a:t> </a:t>
            </a:r>
            <a:r>
              <a:rPr lang="it-IT" dirty="0" err="1"/>
              <a:t>oko</a:t>
            </a:r>
            <a:r>
              <a:rPr lang="it-IT" dirty="0"/>
              <a:t> </a:t>
            </a:r>
            <a:r>
              <a:rPr lang="it-IT" dirty="0" err="1"/>
              <a:t>pet</a:t>
            </a:r>
            <a:r>
              <a:rPr lang="it-IT" dirty="0"/>
              <a:t> </a:t>
            </a:r>
            <a:r>
              <a:rPr lang="it-IT" dirty="0" err="1"/>
              <a:t>milijuna</a:t>
            </a:r>
            <a:r>
              <a:rPr lang="it-IT" dirty="0"/>
              <a:t> </a:t>
            </a:r>
            <a:r>
              <a:rPr lang="it-IT" dirty="0" err="1"/>
              <a:t>osoba</a:t>
            </a:r>
            <a:r>
              <a:rPr lang="it-IT" dirty="0"/>
              <a:t>. </a:t>
            </a:r>
            <a:r>
              <a:rPr lang="it-IT" dirty="0" err="1"/>
              <a:t>Nalazi</a:t>
            </a:r>
            <a:r>
              <a:rPr lang="it-IT" dirty="0"/>
              <a:t> se u </a:t>
            </a:r>
            <a:r>
              <a:rPr lang="it-IT" dirty="0" err="1"/>
              <a:t>dijelu</a:t>
            </a:r>
            <a:r>
              <a:rPr lang="it-IT" dirty="0"/>
              <a:t> </a:t>
            </a:r>
            <a:r>
              <a:rPr lang="it-IT" dirty="0" err="1"/>
              <a:t>grada</a:t>
            </a:r>
            <a:r>
              <a:rPr lang="it-IT" dirty="0"/>
              <a:t> </a:t>
            </a:r>
            <a:r>
              <a:rPr lang="it-IT" dirty="0" err="1"/>
              <a:t>koji</a:t>
            </a:r>
            <a:r>
              <a:rPr lang="it-IT" dirty="0"/>
              <a:t> se </a:t>
            </a:r>
            <a:r>
              <a:rPr lang="it-IT" dirty="0" err="1"/>
              <a:t>zove</a:t>
            </a:r>
            <a:r>
              <a:rPr lang="it-IT" dirty="0"/>
              <a:t> Tiburtino. </a:t>
            </a:r>
            <a:endParaRPr lang="hr-HR" dirty="0"/>
          </a:p>
          <a:p>
            <a:r>
              <a:rPr lang="it-IT" dirty="0"/>
              <a:t> </a:t>
            </a:r>
            <a:endParaRPr lang="hr-HR" dirty="0"/>
          </a:p>
          <a:p>
            <a:endParaRPr lang="hr-HR" dirty="0"/>
          </a:p>
        </p:txBody>
      </p:sp>
      <p:pic>
        <p:nvPicPr>
          <p:cNvPr id="3" name="Slika 2"/>
          <p:cNvPicPr>
            <a:picLocks noChangeAspect="1"/>
          </p:cNvPicPr>
          <p:nvPr/>
        </p:nvPicPr>
        <p:blipFill>
          <a:blip r:embed="rId4" cstate="print"/>
          <a:stretch>
            <a:fillRect/>
          </a:stretch>
        </p:blipFill>
        <p:spPr>
          <a:xfrm>
            <a:off x="727868" y="4268788"/>
            <a:ext cx="2466975" cy="1857375"/>
          </a:xfrm>
          <a:prstGeom prst="rect">
            <a:avLst/>
          </a:prstGeom>
        </p:spPr>
      </p:pic>
      <p:pic>
        <p:nvPicPr>
          <p:cNvPr id="6" name="Slika 5"/>
          <p:cNvPicPr>
            <a:picLocks noChangeAspect="1"/>
          </p:cNvPicPr>
          <p:nvPr/>
        </p:nvPicPr>
        <p:blipFill>
          <a:blip r:embed="rId5" cstate="print"/>
          <a:stretch>
            <a:fillRect/>
          </a:stretch>
        </p:blipFill>
        <p:spPr>
          <a:xfrm>
            <a:off x="2620030" y="4525346"/>
            <a:ext cx="2809875" cy="1628775"/>
          </a:xfrm>
          <a:prstGeom prst="rect">
            <a:avLst/>
          </a:prstGeom>
        </p:spPr>
      </p:pic>
      <p:pic>
        <p:nvPicPr>
          <p:cNvPr id="7" name="Slika 6"/>
          <p:cNvPicPr>
            <a:picLocks noChangeAspect="1"/>
          </p:cNvPicPr>
          <p:nvPr/>
        </p:nvPicPr>
        <p:blipFill>
          <a:blip r:embed="rId6"/>
          <a:stretch>
            <a:fillRect/>
          </a:stretch>
        </p:blipFill>
        <p:spPr>
          <a:xfrm>
            <a:off x="2915816" y="116632"/>
            <a:ext cx="1355275" cy="1704682"/>
          </a:xfrm>
          <a:prstGeom prst="rect">
            <a:avLst/>
          </a:prstGeom>
        </p:spPr>
      </p:pic>
    </p:spTree>
    <p:extLst>
      <p:ext uri="{BB962C8B-B14F-4D97-AF65-F5344CB8AC3E}">
        <p14:creationId xmlns:p14="http://schemas.microsoft.com/office/powerpoint/2010/main" val="1396340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107504" y="548681"/>
            <a:ext cx="8579296" cy="3528392"/>
          </a:xfrm>
        </p:spPr>
        <p:txBody>
          <a:bodyPr>
            <a:normAutofit/>
          </a:bodyPr>
          <a:lstStyle/>
          <a:p>
            <a:r>
              <a:rPr lang="hr-HR" dirty="0"/>
              <a:t>“</a:t>
            </a:r>
            <a:r>
              <a:rPr lang="hr-HR" dirty="0" err="1"/>
              <a:t>Parčić</a:t>
            </a:r>
            <a:r>
              <a:rPr lang="hr-HR" dirty="0"/>
              <a:t> je bi osobit čovjek, mnogima i u </a:t>
            </a:r>
            <a:r>
              <a:rPr lang="hr-HR" dirty="0" err="1"/>
              <a:t>mnogoćem</a:t>
            </a:r>
            <a:r>
              <a:rPr lang="hr-HR" dirty="0"/>
              <a:t> nerazumljiv, ustrajne i željezne volje, neumoran u radu, u općenju prijazan, nije trpio ni sjaja ni laskanja ni hvale, niti je isticao svoga rada i zasluga, niti je htio o tome govoriti“.</a:t>
            </a:r>
          </a:p>
          <a:p>
            <a:pPr marL="0" indent="0">
              <a:buNone/>
            </a:pPr>
            <a:r>
              <a:rPr lang="hr-HR" sz="2000" dirty="0" err="1"/>
              <a:t>Klement</a:t>
            </a:r>
            <a:r>
              <a:rPr lang="hr-HR" sz="2000" dirty="0"/>
              <a:t> </a:t>
            </a:r>
            <a:r>
              <a:rPr lang="hr-HR" sz="2000" dirty="0" err="1"/>
              <a:t>Kvirin</a:t>
            </a:r>
            <a:r>
              <a:rPr lang="hr-HR" sz="2000" dirty="0"/>
              <a:t> Bonefačić</a:t>
            </a:r>
            <a:r>
              <a:rPr lang="hr-HR" dirty="0"/>
              <a:t>				</a:t>
            </a:r>
            <a:r>
              <a:rPr lang="hr-HR" sz="2000" dirty="0"/>
              <a:t>Igor </a:t>
            </a:r>
            <a:r>
              <a:rPr lang="hr-HR" sz="2000" dirty="0" err="1"/>
              <a:t>Gostl</a:t>
            </a:r>
            <a:endParaRPr lang="hr-HR" sz="2000" dirty="0"/>
          </a:p>
        </p:txBody>
      </p:sp>
      <p:pic>
        <p:nvPicPr>
          <p:cNvPr id="6" name="Slika 5"/>
          <p:cNvPicPr>
            <a:picLocks noChangeAspect="1"/>
          </p:cNvPicPr>
          <p:nvPr/>
        </p:nvPicPr>
        <p:blipFill>
          <a:blip r:embed="rId3"/>
          <a:stretch>
            <a:fillRect/>
          </a:stretch>
        </p:blipFill>
        <p:spPr>
          <a:xfrm>
            <a:off x="2483768" y="4265769"/>
            <a:ext cx="4684554" cy="2182674"/>
          </a:xfrm>
          <a:prstGeom prst="rect">
            <a:avLst/>
          </a:prstGeom>
        </p:spPr>
      </p:pic>
      <p:pic>
        <p:nvPicPr>
          <p:cNvPr id="7" name="Slika 6"/>
          <p:cNvPicPr>
            <a:picLocks noChangeAspect="1"/>
          </p:cNvPicPr>
          <p:nvPr/>
        </p:nvPicPr>
        <p:blipFill>
          <a:blip r:embed="rId4"/>
          <a:stretch>
            <a:fillRect/>
          </a:stretch>
        </p:blipFill>
        <p:spPr>
          <a:xfrm>
            <a:off x="6662567" y="3998185"/>
            <a:ext cx="2259295" cy="2601873"/>
          </a:xfrm>
          <a:prstGeom prst="rect">
            <a:avLst/>
          </a:prstGeom>
        </p:spPr>
      </p:pic>
      <p:pic>
        <p:nvPicPr>
          <p:cNvPr id="10" name="Slika 9"/>
          <p:cNvPicPr>
            <a:picLocks noChangeAspect="1"/>
          </p:cNvPicPr>
          <p:nvPr/>
        </p:nvPicPr>
        <p:blipFill>
          <a:blip r:embed="rId5"/>
          <a:stretch>
            <a:fillRect/>
          </a:stretch>
        </p:blipFill>
        <p:spPr>
          <a:xfrm>
            <a:off x="1546704" y="4009353"/>
            <a:ext cx="1882335" cy="2625363"/>
          </a:xfrm>
          <a:prstGeom prst="rect">
            <a:avLst/>
          </a:prstGeom>
        </p:spPr>
      </p:pic>
      <p:pic>
        <p:nvPicPr>
          <p:cNvPr id="2" name="Slika 1"/>
          <p:cNvPicPr>
            <a:picLocks noChangeAspect="1"/>
          </p:cNvPicPr>
          <p:nvPr/>
        </p:nvPicPr>
        <p:blipFill>
          <a:blip r:embed="rId6"/>
          <a:stretch>
            <a:fillRect/>
          </a:stretch>
        </p:blipFill>
        <p:spPr>
          <a:xfrm flipH="1">
            <a:off x="0" y="4513444"/>
            <a:ext cx="1582301" cy="212127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31640" y="278391"/>
            <a:ext cx="5842992" cy="1156459"/>
          </a:xfrm>
        </p:spPr>
        <p:txBody>
          <a:bodyPr>
            <a:normAutofit fontScale="90000"/>
          </a:bodyPr>
          <a:lstStyle/>
          <a:p>
            <a:r>
              <a:rPr lang="hr-HR" dirty="0"/>
              <a:t>Izložba o Dragutinu Antunu </a:t>
            </a:r>
            <a:r>
              <a:rPr lang="hr-HR" dirty="0" err="1"/>
              <a:t>Parčiću</a:t>
            </a:r>
            <a:r>
              <a:rPr lang="hr-HR" dirty="0"/>
              <a:t> u  </a:t>
            </a:r>
            <a:r>
              <a:rPr lang="hr-HR" dirty="0" err="1"/>
              <a:t>Prvić</a:t>
            </a:r>
            <a:r>
              <a:rPr lang="hr-HR" dirty="0"/>
              <a:t> Luci 2010. </a:t>
            </a:r>
            <a:br>
              <a:rPr lang="hr-HR" dirty="0"/>
            </a:br>
            <a:r>
              <a:rPr lang="hr-HR" dirty="0"/>
              <a:t>Ostala je neostvarena želja o otvaranju škole glagoljice  </a:t>
            </a:r>
            <a:r>
              <a:rPr lang="hr-HR" dirty="0" err="1"/>
              <a:t>Prvić</a:t>
            </a:r>
            <a:r>
              <a:rPr lang="hr-HR" dirty="0"/>
              <a:t> Luci i trajnoj izložbi djela Dragutina Antuna </a:t>
            </a:r>
            <a:r>
              <a:rPr lang="hr-HR"/>
              <a:t>Parčića</a:t>
            </a:r>
            <a:br>
              <a:rPr lang="hr-HR" dirty="0"/>
            </a:br>
            <a:endParaRPr lang="hr-HR" dirty="0"/>
          </a:p>
        </p:txBody>
      </p:sp>
      <p:sp>
        <p:nvSpPr>
          <p:cNvPr id="4" name="Rezervirano mjesto teksta 3"/>
          <p:cNvSpPr>
            <a:spLocks noGrp="1"/>
          </p:cNvSpPr>
          <p:nvPr>
            <p:ph type="body" sz="half" idx="2"/>
          </p:nvPr>
        </p:nvSpPr>
        <p:spPr>
          <a:xfrm>
            <a:off x="457200" y="1435100"/>
            <a:ext cx="7787208" cy="4691063"/>
          </a:xfrm>
        </p:spPr>
        <p:txBody>
          <a:bodyPr/>
          <a:lstStyle/>
          <a:p>
            <a:r>
              <a:rPr lang="hr-HR" sz="2400" b="1" dirty="0"/>
              <a:t>Makar o </a:t>
            </a:r>
            <a:r>
              <a:rPr lang="hr-HR" sz="2400" b="1" dirty="0" err="1"/>
              <a:t>Parčiću</a:t>
            </a:r>
            <a:r>
              <a:rPr lang="hr-HR" sz="2400" b="1" dirty="0"/>
              <a:t> postoje iscrpni životopisi brojnih autora potreba je iznova progovoriti o ovom hrvatskom velikanu.</a:t>
            </a:r>
          </a:p>
          <a:p>
            <a:endParaRPr lang="hr-HR" dirty="0"/>
          </a:p>
        </p:txBody>
      </p:sp>
      <p:pic>
        <p:nvPicPr>
          <p:cNvPr id="9" name="Rezervirano mjesto sadržaja 8" descr="Izlozba Parcic Wide Edit 06.JPG"/>
          <p:cNvPicPr>
            <a:picLocks noGrp="1" noChangeAspect="1"/>
          </p:cNvPicPr>
          <p:nvPr>
            <p:ph idx="1"/>
          </p:nvPr>
        </p:nvPicPr>
        <p:blipFill>
          <a:blip r:embed="rId3" cstate="print"/>
          <a:stretch>
            <a:fillRect/>
          </a:stretch>
        </p:blipFill>
        <p:spPr>
          <a:xfrm>
            <a:off x="5652120" y="3164776"/>
            <a:ext cx="3165587" cy="1780642"/>
          </a:xfrm>
        </p:spPr>
      </p:pic>
      <p:pic>
        <p:nvPicPr>
          <p:cNvPr id="10" name="Slika 9" descr="Izlozba Parcic Wide Edit 12.JPG"/>
          <p:cNvPicPr>
            <a:picLocks noChangeAspect="1"/>
          </p:cNvPicPr>
          <p:nvPr/>
        </p:nvPicPr>
        <p:blipFill>
          <a:blip r:embed="rId4" cstate="print"/>
          <a:stretch>
            <a:fillRect/>
          </a:stretch>
        </p:blipFill>
        <p:spPr>
          <a:xfrm>
            <a:off x="5652120" y="4945668"/>
            <a:ext cx="3155843" cy="1775162"/>
          </a:xfrm>
          <a:prstGeom prst="rect">
            <a:avLst/>
          </a:prstGeom>
        </p:spPr>
      </p:pic>
      <p:pic>
        <p:nvPicPr>
          <p:cNvPr id="11" name="Slika 10" descr="Izlozba Parcic Wide Edit 16.JPG"/>
          <p:cNvPicPr>
            <a:picLocks noChangeAspect="1"/>
          </p:cNvPicPr>
          <p:nvPr/>
        </p:nvPicPr>
        <p:blipFill>
          <a:blip r:embed="rId5" cstate="print"/>
          <a:stretch>
            <a:fillRect/>
          </a:stretch>
        </p:blipFill>
        <p:spPr>
          <a:xfrm>
            <a:off x="899592" y="3224263"/>
            <a:ext cx="3059832" cy="1721155"/>
          </a:xfrm>
          <a:prstGeom prst="rect">
            <a:avLst/>
          </a:prstGeom>
        </p:spPr>
      </p:pic>
      <p:pic>
        <p:nvPicPr>
          <p:cNvPr id="12" name="Slika 11" descr="Izlozba Parcic Wide Edit 17.JPG"/>
          <p:cNvPicPr>
            <a:picLocks noChangeAspect="1"/>
          </p:cNvPicPr>
          <p:nvPr/>
        </p:nvPicPr>
        <p:blipFill>
          <a:blip r:embed="rId6" cstate="print"/>
          <a:stretch>
            <a:fillRect/>
          </a:stretch>
        </p:blipFill>
        <p:spPr>
          <a:xfrm>
            <a:off x="906521" y="4945418"/>
            <a:ext cx="3059832" cy="1721156"/>
          </a:xfrm>
          <a:prstGeom prst="rect">
            <a:avLst/>
          </a:prstGeom>
        </p:spPr>
      </p:pic>
    </p:spTree>
    <p:extLst>
      <p:ext uri="{BB962C8B-B14F-4D97-AF65-F5344CB8AC3E}">
        <p14:creationId xmlns:p14="http://schemas.microsoft.com/office/powerpoint/2010/main" val="27145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332656"/>
            <a:ext cx="4171977" cy="1512168"/>
          </a:xfrm>
        </p:spPr>
        <p:txBody>
          <a:bodyPr>
            <a:normAutofit fontScale="90000"/>
          </a:bodyPr>
          <a:lstStyle/>
          <a:p>
            <a:r>
              <a:rPr lang="hr-HR" dirty="0"/>
              <a:t> U </a:t>
            </a:r>
            <a:r>
              <a:rPr lang="hr-HR" dirty="0" err="1"/>
              <a:t>Glavotoku</a:t>
            </a:r>
            <a:r>
              <a:rPr lang="hr-HR" dirty="0"/>
              <a:t> do liturgijske obnove Drugog vatikanskog sabora (1965.) služba božja (sv. misa i sv. </a:t>
            </a:r>
            <a:r>
              <a:rPr lang="hr-HR" dirty="0" err="1"/>
              <a:t>oficij</a:t>
            </a:r>
            <a:r>
              <a:rPr lang="hr-HR" dirty="0"/>
              <a:t> ) obavljao se na starohrvatskom jeziku. </a:t>
            </a:r>
            <a:br>
              <a:rPr lang="hr-HR" dirty="0"/>
            </a:br>
            <a:endParaRPr lang="hr-HR" dirty="0"/>
          </a:p>
        </p:txBody>
      </p:sp>
      <p:pic>
        <p:nvPicPr>
          <p:cNvPr id="5" name="Rezervirano mjesto sadržaja 4"/>
          <p:cNvPicPr>
            <a:picLocks noGrp="1" noChangeAspect="1"/>
          </p:cNvPicPr>
          <p:nvPr>
            <p:ph idx="1"/>
          </p:nvPr>
        </p:nvPicPr>
        <p:blipFill>
          <a:blip r:embed="rId3" cstate="print"/>
          <a:stretch>
            <a:fillRect/>
          </a:stretch>
        </p:blipFill>
        <p:spPr>
          <a:xfrm>
            <a:off x="4669577" y="116631"/>
            <a:ext cx="2263577" cy="3384377"/>
          </a:xfrm>
          <a:prstGeom prst="rect">
            <a:avLst/>
          </a:prstGeom>
        </p:spPr>
      </p:pic>
      <p:sp>
        <p:nvSpPr>
          <p:cNvPr id="4" name="Rezervirano mjesto teksta 3"/>
          <p:cNvSpPr>
            <a:spLocks noGrp="1"/>
          </p:cNvSpPr>
          <p:nvPr>
            <p:ph type="body" sz="half" idx="2"/>
          </p:nvPr>
        </p:nvSpPr>
        <p:spPr>
          <a:xfrm>
            <a:off x="179512" y="2060848"/>
            <a:ext cx="4171977" cy="4065315"/>
          </a:xfrm>
        </p:spPr>
        <p:txBody>
          <a:bodyPr>
            <a:normAutofit/>
          </a:bodyPr>
          <a:lstStyle/>
          <a:p>
            <a:r>
              <a:rPr lang="hr-HR" dirty="0"/>
              <a:t>1760</a:t>
            </a:r>
            <a:r>
              <a:rPr lang="hr-HR" b="1" dirty="0"/>
              <a:t>. Oltar u čast sv. Antuna Padovanskog </a:t>
            </a:r>
          </a:p>
          <a:p>
            <a:r>
              <a:rPr lang="hr-HR" dirty="0"/>
              <a:t>rad venecijanskog majstora Josipa </a:t>
            </a:r>
            <a:r>
              <a:rPr lang="hr-HR" dirty="0" err="1"/>
              <a:t>Bissona</a:t>
            </a:r>
            <a:endParaRPr lang="hr-HR" dirty="0"/>
          </a:p>
          <a:p>
            <a:r>
              <a:rPr lang="hr-HR" dirty="0"/>
              <a:t> </a:t>
            </a:r>
          </a:p>
          <a:p>
            <a:endParaRPr lang="hr-HR" dirty="0"/>
          </a:p>
          <a:p>
            <a:endParaRPr lang="hr-HR" dirty="0"/>
          </a:p>
          <a:p>
            <a:endParaRPr lang="hr-HR" dirty="0"/>
          </a:p>
          <a:p>
            <a:endParaRPr lang="hr-HR" dirty="0"/>
          </a:p>
          <a:p>
            <a:endParaRPr lang="hr-HR" dirty="0"/>
          </a:p>
          <a:p>
            <a:r>
              <a:rPr lang="hr-HR" b="1" dirty="0"/>
              <a:t>Oltar sv. Jakova 1761.</a:t>
            </a:r>
          </a:p>
          <a:p>
            <a:endParaRPr lang="hr-HR" dirty="0"/>
          </a:p>
          <a:p>
            <a:r>
              <a:rPr lang="hr-HR" b="1" dirty="0" err="1"/>
              <a:t>Himan</a:t>
            </a:r>
            <a:r>
              <a:rPr lang="hr-HR" b="1" dirty="0"/>
              <a:t> iza oltara „Sva </a:t>
            </a:r>
            <a:r>
              <a:rPr lang="hr-HR" b="1" dirty="0" err="1"/>
              <a:t>liepa</a:t>
            </a:r>
            <a:r>
              <a:rPr lang="hr-HR" b="1" dirty="0"/>
              <a:t> si Marie”</a:t>
            </a:r>
          </a:p>
          <a:p>
            <a:r>
              <a:rPr lang="hr-HR" b="1" dirty="0"/>
              <a:t>„</a:t>
            </a:r>
            <a:r>
              <a:rPr lang="hr-HR" b="1" dirty="0" err="1"/>
              <a:t>Tota</a:t>
            </a:r>
            <a:r>
              <a:rPr lang="hr-HR" b="1" dirty="0"/>
              <a:t> </a:t>
            </a:r>
            <a:r>
              <a:rPr lang="hr-HR" b="1" dirty="0" err="1"/>
              <a:t>pulchra</a:t>
            </a:r>
            <a:r>
              <a:rPr lang="hr-HR" b="1" dirty="0"/>
              <a:t> </a:t>
            </a:r>
            <a:r>
              <a:rPr lang="hr-HR" b="1" dirty="0" err="1"/>
              <a:t>es</a:t>
            </a:r>
            <a:r>
              <a:rPr lang="hr-HR" b="1" dirty="0"/>
              <a:t> Maria”</a:t>
            </a:r>
          </a:p>
          <a:p>
            <a:endParaRPr lang="hr-HR" b="1" dirty="0"/>
          </a:p>
          <a:p>
            <a:endParaRPr lang="hr-HR" dirty="0"/>
          </a:p>
        </p:txBody>
      </p:sp>
      <p:pic>
        <p:nvPicPr>
          <p:cNvPr id="6" name="Slika 5"/>
          <p:cNvPicPr>
            <a:picLocks noChangeAspect="1"/>
          </p:cNvPicPr>
          <p:nvPr/>
        </p:nvPicPr>
        <p:blipFill>
          <a:blip r:embed="rId4" cstate="print"/>
          <a:stretch>
            <a:fillRect/>
          </a:stretch>
        </p:blipFill>
        <p:spPr>
          <a:xfrm>
            <a:off x="2987824" y="3447080"/>
            <a:ext cx="2068423" cy="3102635"/>
          </a:xfrm>
          <a:prstGeom prst="rect">
            <a:avLst/>
          </a:prstGeom>
        </p:spPr>
      </p:pic>
      <p:pic>
        <p:nvPicPr>
          <p:cNvPr id="3" name="Slika 2"/>
          <p:cNvPicPr>
            <a:picLocks noChangeAspect="1"/>
          </p:cNvPicPr>
          <p:nvPr/>
        </p:nvPicPr>
        <p:blipFill>
          <a:blip r:embed="rId5"/>
          <a:stretch>
            <a:fillRect/>
          </a:stretch>
        </p:blipFill>
        <p:spPr>
          <a:xfrm>
            <a:off x="6860935" y="3243305"/>
            <a:ext cx="2049261" cy="3510186"/>
          </a:xfrm>
          <a:prstGeom prst="rect">
            <a:avLst/>
          </a:prstGeom>
        </p:spPr>
      </p:pic>
    </p:spTree>
    <p:extLst>
      <p:ext uri="{BB962C8B-B14F-4D97-AF65-F5344CB8AC3E}">
        <p14:creationId xmlns:p14="http://schemas.microsoft.com/office/powerpoint/2010/main" val="1598784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v-SE" dirty="0"/>
              <a:t>Samostan sv. Franje Asiškoga, Krk</a:t>
            </a:r>
            <a:r>
              <a:rPr lang="hr-HR" dirty="0"/>
              <a:t>  </a:t>
            </a:r>
            <a:r>
              <a:rPr lang="hr-HR" dirty="0" err="1"/>
              <a:t>Glavotok</a:t>
            </a:r>
            <a:r>
              <a:rPr lang="hr-HR" dirty="0"/>
              <a:t> 1841.- 1843. </a:t>
            </a:r>
            <a:br>
              <a:rPr lang="sv-SE" dirty="0"/>
            </a:br>
            <a:endParaRPr lang="hr-HR" dirty="0"/>
          </a:p>
        </p:txBody>
      </p:sp>
      <p:sp>
        <p:nvSpPr>
          <p:cNvPr id="4" name="Rezervirano mjesto teksta 3"/>
          <p:cNvSpPr>
            <a:spLocks noGrp="1"/>
          </p:cNvSpPr>
          <p:nvPr>
            <p:ph type="body" sz="half" idx="2"/>
          </p:nvPr>
        </p:nvSpPr>
        <p:spPr>
          <a:xfrm>
            <a:off x="457200" y="1435100"/>
            <a:ext cx="4042792" cy="4691063"/>
          </a:xfrm>
        </p:spPr>
        <p:txBody>
          <a:bodyPr/>
          <a:lstStyle/>
          <a:p>
            <a:endParaRPr lang="hr-HR" dirty="0"/>
          </a:p>
          <a:p>
            <a:endParaRPr lang="hr-HR" dirty="0"/>
          </a:p>
          <a:p>
            <a:r>
              <a:rPr lang="hr-HR" dirty="0"/>
              <a:t>Samostan trećoredaca glagoljaša u Krku </a:t>
            </a:r>
          </a:p>
          <a:p>
            <a:r>
              <a:rPr lang="hr-HR" dirty="0"/>
              <a:t>Viša pučka škola, Glavna škola (Njemačko –talijanska u Krku, Capo </a:t>
            </a:r>
            <a:r>
              <a:rPr lang="hr-HR" dirty="0" err="1"/>
              <a:t>scuola</a:t>
            </a:r>
            <a:r>
              <a:rPr lang="hr-HR" dirty="0"/>
              <a:t>, </a:t>
            </a:r>
            <a:r>
              <a:rPr lang="hr-HR" dirty="0" err="1"/>
              <a:t>Haupschulle</a:t>
            </a:r>
            <a:r>
              <a:rPr lang="hr-HR" dirty="0"/>
              <a:t>)</a:t>
            </a:r>
          </a:p>
          <a:p>
            <a:endParaRPr lang="hr-HR" b="1" dirty="0"/>
          </a:p>
          <a:p>
            <a:endParaRPr lang="hr-HR" b="1" dirty="0"/>
          </a:p>
          <a:p>
            <a:r>
              <a:rPr lang="hr-HR" b="1" dirty="0"/>
              <a:t>Mate Volarić, </a:t>
            </a:r>
            <a:r>
              <a:rPr lang="hr-HR" b="1" dirty="0" err="1"/>
              <a:t>Vrbničanin</a:t>
            </a:r>
            <a:r>
              <a:rPr lang="hr-HR" b="1" dirty="0"/>
              <a:t>, ravnatelj  Više pučke škole </a:t>
            </a:r>
            <a:r>
              <a:rPr lang="hr-HR" dirty="0"/>
              <a:t>u Krku. Kanonik i vrhovni školski nadzornik u Krku. </a:t>
            </a:r>
          </a:p>
          <a:p>
            <a:r>
              <a:rPr lang="hr-HR" dirty="0"/>
              <a:t> </a:t>
            </a:r>
          </a:p>
        </p:txBody>
      </p:sp>
      <p:pic>
        <p:nvPicPr>
          <p:cNvPr id="5" name="Content Placeholder 3" descr="krk.jpg"/>
          <p:cNvPicPr>
            <a:picLocks noGrp="1" noChangeAspect="1"/>
          </p:cNvPicPr>
          <p:nvPr>
            <p:ph idx="1"/>
          </p:nvPr>
        </p:nvPicPr>
        <p:blipFill>
          <a:blip r:embed="rId3" cstate="print"/>
          <a:stretch>
            <a:fillRect/>
          </a:stretch>
        </p:blipFill>
        <p:spPr>
          <a:xfrm>
            <a:off x="4644008" y="3573016"/>
            <a:ext cx="4066992" cy="3036687"/>
          </a:xfrm>
        </p:spPr>
      </p:pic>
      <p:pic>
        <p:nvPicPr>
          <p:cNvPr id="6" name="Content Placeholder 5" descr="s.F.Asiški Krk.jpg"/>
          <p:cNvPicPr>
            <a:picLocks noChangeAspect="1"/>
          </p:cNvPicPr>
          <p:nvPr/>
        </p:nvPicPr>
        <p:blipFill>
          <a:blip r:embed="rId4" cstate="print"/>
          <a:stretch>
            <a:fillRect/>
          </a:stretch>
        </p:blipFill>
        <p:spPr>
          <a:xfrm>
            <a:off x="4644008" y="273050"/>
            <a:ext cx="4058995" cy="29344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Prvi spomen samostana Sv. Franje u Krku 1271. </a:t>
            </a:r>
          </a:p>
        </p:txBody>
      </p:sp>
      <p:pic>
        <p:nvPicPr>
          <p:cNvPr id="5" name="Rezervirano mjesto sadržaja 4"/>
          <p:cNvPicPr>
            <a:picLocks noGrp="1" noChangeAspect="1"/>
          </p:cNvPicPr>
          <p:nvPr>
            <p:ph idx="1"/>
          </p:nvPr>
        </p:nvPicPr>
        <p:blipFill>
          <a:blip r:embed="rId3" cstate="print"/>
          <a:stretch>
            <a:fillRect/>
          </a:stretch>
        </p:blipFill>
        <p:spPr>
          <a:xfrm>
            <a:off x="3933126" y="605532"/>
            <a:ext cx="4832468" cy="5703787"/>
          </a:xfrm>
          <a:prstGeom prst="rect">
            <a:avLst/>
          </a:prstGeom>
        </p:spPr>
      </p:pic>
      <p:sp>
        <p:nvSpPr>
          <p:cNvPr id="4" name="Rezervirano mjesto teksta 3"/>
          <p:cNvSpPr>
            <a:spLocks noGrp="1"/>
          </p:cNvSpPr>
          <p:nvPr>
            <p:ph type="body" sz="half" idx="2"/>
          </p:nvPr>
        </p:nvSpPr>
        <p:spPr>
          <a:xfrm>
            <a:off x="179512" y="1435100"/>
            <a:ext cx="3753614" cy="4691063"/>
          </a:xfrm>
        </p:spPr>
        <p:txBody>
          <a:bodyPr>
            <a:normAutofit fontScale="32500" lnSpcReduction="20000"/>
          </a:bodyPr>
          <a:lstStyle/>
          <a:p>
            <a:endParaRPr lang="hr-HR" dirty="0"/>
          </a:p>
          <a:p>
            <a:r>
              <a:rPr lang="hr-HR" sz="4800" dirty="0"/>
              <a:t>U 15. stoljeću </a:t>
            </a:r>
            <a:r>
              <a:rPr lang="hr-HR" sz="4800" b="1" dirty="0"/>
              <a:t>biskup u Krku fra. Franjo </a:t>
            </a:r>
            <a:r>
              <a:rPr lang="hr-HR" sz="4800" dirty="0"/>
              <a:t>podrška eremitskim zajednicama franjevcima trećoredcima.</a:t>
            </a:r>
          </a:p>
          <a:p>
            <a:endParaRPr lang="hr-HR" sz="4800" dirty="0"/>
          </a:p>
          <a:p>
            <a:r>
              <a:rPr lang="hr-HR" sz="4800" dirty="0"/>
              <a:t>Kraj XV st</a:t>
            </a:r>
            <a:r>
              <a:rPr lang="hr-HR" sz="4800" b="1" dirty="0"/>
              <a:t>.,  </a:t>
            </a:r>
            <a:r>
              <a:rPr lang="sv-SE" sz="4800" b="1" dirty="0"/>
              <a:t>krčki knez Ivan VII Frankopan </a:t>
            </a:r>
            <a:r>
              <a:rPr lang="hr-HR" sz="4800" b="1" dirty="0"/>
              <a:t>dovodi franjevce </a:t>
            </a:r>
            <a:r>
              <a:rPr lang="hr-HR" sz="4800" b="1" dirty="0" err="1"/>
              <a:t>opservante</a:t>
            </a:r>
            <a:r>
              <a:rPr lang="hr-HR" sz="4800" b="1" dirty="0"/>
              <a:t> </a:t>
            </a:r>
            <a:r>
              <a:rPr lang="hr-HR" sz="4800" dirty="0"/>
              <a:t>(Hrvate iz Bosne) koji su mislili na staroslavenskom jeziku </a:t>
            </a:r>
          </a:p>
          <a:p>
            <a:endParaRPr lang="hr-HR" sz="4800" dirty="0"/>
          </a:p>
          <a:p>
            <a:endParaRPr lang="hr-HR" sz="4800" dirty="0"/>
          </a:p>
          <a:p>
            <a:r>
              <a:rPr lang="hr-HR" sz="4800" dirty="0"/>
              <a:t>Povezanost franjevačkih samostana jedan primjer :</a:t>
            </a:r>
          </a:p>
          <a:p>
            <a:endParaRPr lang="hr-HR" sz="4800" dirty="0"/>
          </a:p>
          <a:p>
            <a:r>
              <a:rPr lang="hr-HR" sz="4800" dirty="0"/>
              <a:t>Neke knjige sa glagoljskim zapisima u knjižnici samostana sv. Franje bile su na </a:t>
            </a:r>
            <a:r>
              <a:rPr lang="hr-HR" sz="4800" dirty="0" err="1"/>
              <a:t>Glavotoku.Navode</a:t>
            </a:r>
            <a:r>
              <a:rPr lang="hr-HR" sz="4800" dirty="0"/>
              <a:t> se dvije knjige skupa uvezane tiskane u Veneciji 1517. i 1532. Knjige su bile vlasništvo biskupa šibenskoga kako stoji „</a:t>
            </a:r>
            <a:r>
              <a:rPr lang="hr-HR" sz="4800" dirty="0" err="1"/>
              <a:t>Jo.Lucij</a:t>
            </a:r>
            <a:r>
              <a:rPr lang="hr-HR" sz="4800" dirty="0"/>
              <a:t>. </a:t>
            </a:r>
            <a:r>
              <a:rPr lang="hr-HR" sz="4800" dirty="0" err="1"/>
              <a:t>Epi</a:t>
            </a:r>
            <a:r>
              <a:rPr lang="hr-HR" sz="4800" dirty="0"/>
              <a:t>. </a:t>
            </a:r>
            <a:r>
              <a:rPr lang="hr-HR" sz="4800" dirty="0" err="1"/>
              <a:t>Sibenicensis</a:t>
            </a:r>
            <a:r>
              <a:rPr lang="hr-HR" sz="4800" dirty="0"/>
              <a:t> </a:t>
            </a:r>
            <a:r>
              <a:rPr lang="hr-HR" sz="4800" dirty="0" err="1"/>
              <a:t>sum</a:t>
            </a:r>
            <a:r>
              <a:rPr lang="hr-HR" sz="4800" dirty="0"/>
              <a:t>”</a:t>
            </a:r>
          </a:p>
          <a:p>
            <a:endParaRPr lang="hr-HR" sz="4800" dirty="0"/>
          </a:p>
          <a:p>
            <a:r>
              <a:rPr lang="hr-HR" sz="2800" dirty="0"/>
              <a:t>Iz knjige  </a:t>
            </a:r>
            <a:r>
              <a:rPr lang="hr-HR" sz="2800" dirty="0" err="1"/>
              <a:t>Glavotok</a:t>
            </a:r>
            <a:r>
              <a:rPr lang="hr-HR" sz="2800" dirty="0"/>
              <a:t>  fra Petra Runje </a:t>
            </a:r>
          </a:p>
        </p:txBody>
      </p:sp>
    </p:spTree>
    <p:extLst>
      <p:ext uri="{BB962C8B-B14F-4D97-AF65-F5344CB8AC3E}">
        <p14:creationId xmlns:p14="http://schemas.microsoft.com/office/powerpoint/2010/main" val="1455940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U </a:t>
            </a:r>
            <a:r>
              <a:rPr lang="hr-HR" dirty="0" err="1"/>
              <a:t>Glavotoku</a:t>
            </a:r>
            <a:r>
              <a:rPr lang="hr-HR" dirty="0"/>
              <a:t> do zaređenja </a:t>
            </a:r>
          </a:p>
        </p:txBody>
      </p:sp>
      <p:pic>
        <p:nvPicPr>
          <p:cNvPr id="5" name="Rezervirano mjesto sadržaja 4"/>
          <p:cNvPicPr>
            <a:picLocks noGrp="1" noChangeAspect="1"/>
          </p:cNvPicPr>
          <p:nvPr>
            <p:ph idx="1"/>
          </p:nvPr>
        </p:nvPicPr>
        <p:blipFill>
          <a:blip r:embed="rId3" cstate="print"/>
          <a:stretch>
            <a:fillRect/>
          </a:stretch>
        </p:blipFill>
        <p:spPr>
          <a:xfrm>
            <a:off x="3851920" y="854075"/>
            <a:ext cx="4905240" cy="2863292"/>
          </a:xfrm>
          <a:prstGeom prst="rect">
            <a:avLst/>
          </a:prstGeom>
        </p:spPr>
      </p:pic>
      <p:sp>
        <p:nvSpPr>
          <p:cNvPr id="4" name="Rezervirano mjesto teksta 3"/>
          <p:cNvSpPr>
            <a:spLocks noGrp="1"/>
          </p:cNvSpPr>
          <p:nvPr>
            <p:ph type="body" sz="half" idx="2"/>
          </p:nvPr>
        </p:nvSpPr>
        <p:spPr/>
        <p:txBody>
          <a:bodyPr/>
          <a:lstStyle/>
          <a:p>
            <a:r>
              <a:rPr lang="hr-HR" dirty="0"/>
              <a:t>Nakon završetka Više pučke škole u Krku </a:t>
            </a:r>
          </a:p>
          <a:p>
            <a:r>
              <a:rPr lang="hr-HR" dirty="0"/>
              <a:t>Gršković ga još dvije godine u </a:t>
            </a:r>
            <a:r>
              <a:rPr lang="hr-HR" dirty="0" err="1"/>
              <a:t>Glavotoku</a:t>
            </a:r>
            <a:r>
              <a:rPr lang="hr-HR" dirty="0"/>
              <a:t> priprema za gimnaziju </a:t>
            </a:r>
          </a:p>
          <a:p>
            <a:endParaRPr lang="hr-HR" dirty="0"/>
          </a:p>
          <a:p>
            <a:r>
              <a:rPr lang="hr-HR" dirty="0"/>
              <a:t>Prije nego će napustiti </a:t>
            </a:r>
            <a:r>
              <a:rPr lang="hr-HR" dirty="0" err="1"/>
              <a:t>Glavotok</a:t>
            </a:r>
            <a:r>
              <a:rPr lang="hr-HR" dirty="0"/>
              <a:t> oblači redovničko odijelo i </a:t>
            </a:r>
            <a:r>
              <a:rPr lang="hr-HR" b="1" dirty="0"/>
              <a:t>dobiva redovničko ime Dragutin </a:t>
            </a:r>
          </a:p>
          <a:p>
            <a:endParaRPr lang="hr-HR" dirty="0"/>
          </a:p>
        </p:txBody>
      </p:sp>
      <p:pic>
        <p:nvPicPr>
          <p:cNvPr id="6" name="Slika 5"/>
          <p:cNvPicPr>
            <a:picLocks noChangeAspect="1"/>
          </p:cNvPicPr>
          <p:nvPr/>
        </p:nvPicPr>
        <p:blipFill>
          <a:blip r:embed="rId4" cstate="print"/>
          <a:stretch>
            <a:fillRect/>
          </a:stretch>
        </p:blipFill>
        <p:spPr>
          <a:xfrm>
            <a:off x="7020272" y="3906370"/>
            <a:ext cx="2076325" cy="2694666"/>
          </a:xfrm>
          <a:prstGeom prst="rect">
            <a:avLst/>
          </a:prstGeom>
        </p:spPr>
      </p:pic>
      <p:pic>
        <p:nvPicPr>
          <p:cNvPr id="7" name="Slika 6"/>
          <p:cNvPicPr>
            <a:picLocks noChangeAspect="1"/>
          </p:cNvPicPr>
          <p:nvPr/>
        </p:nvPicPr>
        <p:blipFill>
          <a:blip r:embed="rId5" cstate="print"/>
          <a:stretch>
            <a:fillRect/>
          </a:stretch>
        </p:blipFill>
        <p:spPr>
          <a:xfrm>
            <a:off x="5570539" y="3906369"/>
            <a:ext cx="1347333" cy="2694666"/>
          </a:xfrm>
          <a:prstGeom prst="rect">
            <a:avLst/>
          </a:prstGeom>
        </p:spPr>
      </p:pic>
      <p:pic>
        <p:nvPicPr>
          <p:cNvPr id="8" name="Slika 7"/>
          <p:cNvPicPr>
            <a:picLocks noChangeAspect="1"/>
          </p:cNvPicPr>
          <p:nvPr/>
        </p:nvPicPr>
        <p:blipFill>
          <a:blip r:embed="rId6" cstate="print"/>
          <a:stretch>
            <a:fillRect/>
          </a:stretch>
        </p:blipFill>
        <p:spPr>
          <a:xfrm>
            <a:off x="3205002" y="3906370"/>
            <a:ext cx="2263137" cy="2694666"/>
          </a:xfrm>
          <a:prstGeom prst="rect">
            <a:avLst/>
          </a:prstGeom>
        </p:spPr>
      </p:pic>
      <p:pic>
        <p:nvPicPr>
          <p:cNvPr id="10" name="Slika 9"/>
          <p:cNvPicPr>
            <a:picLocks noChangeAspect="1"/>
          </p:cNvPicPr>
          <p:nvPr/>
        </p:nvPicPr>
        <p:blipFill>
          <a:blip r:embed="rId7" cstate="print"/>
          <a:stretch>
            <a:fillRect/>
          </a:stretch>
        </p:blipFill>
        <p:spPr>
          <a:xfrm>
            <a:off x="547782" y="4293096"/>
            <a:ext cx="2566638" cy="1713124"/>
          </a:xfrm>
          <a:prstGeom prst="rect">
            <a:avLst/>
          </a:prstGeom>
        </p:spPr>
      </p:pic>
    </p:spTree>
    <p:extLst>
      <p:ext uri="{BB962C8B-B14F-4D97-AF65-F5344CB8AC3E}">
        <p14:creationId xmlns:p14="http://schemas.microsoft.com/office/powerpoint/2010/main" val="1262108434"/>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6696</TotalTime>
  <Words>17822</Words>
  <Application>Microsoft Office PowerPoint</Application>
  <PresentationFormat>Prikaz na zaslonu (4:3)</PresentationFormat>
  <Paragraphs>954</Paragraphs>
  <Slides>55</Slides>
  <Notes>55</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55</vt:i4>
      </vt:variant>
    </vt:vector>
  </HeadingPairs>
  <TitlesOfParts>
    <vt:vector size="59" baseType="lpstr">
      <vt:lpstr>Arial</vt:lpstr>
      <vt:lpstr>Calibri</vt:lpstr>
      <vt:lpstr>Times New Roman</vt:lpstr>
      <vt:lpstr>Office tema</vt:lpstr>
      <vt:lpstr>Dragutin Antun Parčić  Rođenje Vrbnik 1832. i rano djetinjstvo 1832.-1843. </vt:lpstr>
      <vt:lpstr>Glagoljica i Vrbnik  Dragoslavljeva darovnica i prvi spomen Vrbnika 1100.g</vt:lpstr>
      <vt:lpstr>PowerPoint prezentacija</vt:lpstr>
      <vt:lpstr>Glavotok (Glava Krka)  1841.- 1843.  potreba za novim glagoljičnim knjigama </vt:lpstr>
      <vt:lpstr>Glavotok –Crkva franjevaca trećoredaca sv. Marije </vt:lpstr>
      <vt:lpstr> U Glavotoku do liturgijske obnove Drugog vatikanskog sabora (1965.) služba božja (sv. misa i sv. oficij ) obavljao se na starohrvatskom jeziku.  </vt:lpstr>
      <vt:lpstr>Samostan sv. Franje Asiškoga, Krk  Glavotok 1841.- 1843.  </vt:lpstr>
      <vt:lpstr>Prvi spomen samostana Sv. Franje u Krku 1271. </vt:lpstr>
      <vt:lpstr>U Glavotoku do zaređenja </vt:lpstr>
      <vt:lpstr>Zadar samostan sv. Mihovila-  1843. – 1854.</vt:lpstr>
      <vt:lpstr>Crkva sv. Mihovila  prvi spomen 1150. </vt:lpstr>
      <vt:lpstr>Berčić (Brčić), Ivan,  hrvatski glagoljaš i filolog  (Zadar, 9. I. 1824 – Zadar, 24. V. 1870).  </vt:lpstr>
      <vt:lpstr>Zasluge i djela Ivana Berčića i suradnja sa Parčićem </vt:lpstr>
      <vt:lpstr>Zadar borba za hrvatski jezik 1848.  Početak Narodnog preporoda</vt:lpstr>
      <vt:lpstr>Mihovil Pavlinović vođa i ideolog preporodnog pokreta </vt:lpstr>
      <vt:lpstr>PARČIĆ KAO BOTANIČAR (BILINAR) 1852.  </vt:lpstr>
      <vt:lpstr>Glavotok 1854.  </vt:lpstr>
      <vt:lpstr>Prvić Luka 1855. </vt:lpstr>
      <vt:lpstr>.</vt:lpstr>
      <vt:lpstr>PowerPoint prezentacija</vt:lpstr>
      <vt:lpstr>Glagoljski natpisi u kamenu  na ulazu u Samostan  Brača Franjevci B F </vt:lpstr>
      <vt:lpstr>Pisana glagoljska ostavština  iz samostanu u Prvić Luci.  </vt:lpstr>
      <vt:lpstr>Ivan Tomko Mrnavić  1564. otvorenje sjemeništa za glagoljaše. Prema odluci sinode trogodišnje učenje glagoljice   </vt:lpstr>
      <vt:lpstr>Zadar 1856.-1858. Profesor  na zadarskoj realci za hrvatski jezik i matematiku </vt:lpstr>
      <vt:lpstr>PowerPoint prezentacija</vt:lpstr>
      <vt:lpstr>Otok Prvić - Šepurine  1859. župnik u Šepurini  </vt:lpstr>
      <vt:lpstr>1859. Prve fotografije u Prvić Luci Dušebrižnik u Šepurini na otoku Prviću </vt:lpstr>
      <vt:lpstr>PowerPoint prezentacija</vt:lpstr>
      <vt:lpstr>1952. Poznanstvo sa Josipom Berčićem </vt:lpstr>
      <vt:lpstr>Svjetloslika pomrčine sunca među prvih pet  u svijetu </vt:lpstr>
      <vt:lpstr>Sv. Pavla Pustinjaka  ŠKOLJIĆ Galevac Samostan Galevac  1860. -1864.  </vt:lpstr>
      <vt:lpstr>Muzej  samostana na Galevcu </vt:lpstr>
      <vt:lpstr>Krk 1864.  Zadar 1867. Krk 1866. Zadar 1867. Krk 1868.- 1871. </vt:lpstr>
      <vt:lpstr>Teške godine za Parčića 1863. -1871.</vt:lpstr>
      <vt:lpstr>Krk 1864.</vt:lpstr>
      <vt:lpstr>1865. godine izradio je geografsku kartu otoka Krka </vt:lpstr>
      <vt:lpstr>Krk 1868.- 1871. </vt:lpstr>
      <vt:lpstr>Glavotok u doba Parčića 1871. -10.travnja 1876. U Zadru 1873./ 1874. Samostan u teškoćama </vt:lpstr>
      <vt:lpstr>Zadar 1873. </vt:lpstr>
      <vt:lpstr>Gramatica della  lingua slava (illirica)  1873.  Gramatica della lingua slava… seconda Ed. Notevolmente accresciuta ed emandata secondo  i piani d’insegnamento , Zara. Spirid. Artale. 1878. (iz rada dr. Borana Mohorovičić -Abecedar njegovim rukopisom i knjiga)     </vt:lpstr>
      <vt:lpstr>Tiskara na Glavotoku  Serafinski tisak</vt:lpstr>
      <vt:lpstr>Strossmayer i drugi svjesni su  nestajanja glagoljaštva- pokušaji obnove  Prilike u Dalmaciji  </vt:lpstr>
      <vt:lpstr>Đakovo 1875.</vt:lpstr>
      <vt:lpstr> </vt:lpstr>
      <vt:lpstr>Enciklika Grande Munus </vt:lpstr>
      <vt:lpstr> Odjeci Enciklike  Grande Munus  </vt:lpstr>
      <vt:lpstr>PowerPoint prezentacija</vt:lpstr>
      <vt:lpstr>Problem tiskanja Misala riješiti će konkordat od 18. kolovoza 1886. sklopljen Sv Stolice i  Crne Gore. </vt:lpstr>
      <vt:lpstr>Rim zavod sv. Jeronima  1876.</vt:lpstr>
      <vt:lpstr>Druga liturgijska izdanja  priredio ili ostavio u rukopisu</vt:lpstr>
      <vt:lpstr>PowerPoint prezentacija</vt:lpstr>
      <vt:lpstr>Različite  su reakcije po biskupijama  </vt:lpstr>
      <vt:lpstr>Rim 25. 12. 1902.</vt:lpstr>
      <vt:lpstr>PowerPoint prezentacija</vt:lpstr>
      <vt:lpstr>Izložba o Dragutinu Antunu Parčiću u  Prvić Luci 2010.  Ostala je neostvarena želja o otvaranju škole glagoljice  Prvić Luci i trajnoj izložbi djela Dragutina Antuna Parčića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 Zagreb</dc:title>
  <dc:creator>Vladimir Lucev</dc:creator>
  <cp:lastModifiedBy>Vladimir Lučev</cp:lastModifiedBy>
  <cp:revision>448</cp:revision>
  <dcterms:created xsi:type="dcterms:W3CDTF">2016-07-20T07:50:52Z</dcterms:created>
  <dcterms:modified xsi:type="dcterms:W3CDTF">2016-09-13T14:36:56Z</dcterms:modified>
</cp:coreProperties>
</file>